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Lst>
  <p:notesMasterIdLst>
    <p:notesMasterId r:id="rId25"/>
  </p:notesMasterIdLst>
  <p:sldIdLst>
    <p:sldId id="256" r:id="rId2"/>
    <p:sldId id="257" r:id="rId3"/>
    <p:sldId id="258" r:id="rId4"/>
    <p:sldId id="259" r:id="rId5"/>
    <p:sldId id="278" r:id="rId6"/>
    <p:sldId id="277" r:id="rId7"/>
    <p:sldId id="280" r:id="rId8"/>
    <p:sldId id="268" r:id="rId9"/>
    <p:sldId id="262" r:id="rId10"/>
    <p:sldId id="264" r:id="rId11"/>
    <p:sldId id="266" r:id="rId12"/>
    <p:sldId id="279" r:id="rId13"/>
    <p:sldId id="261" r:id="rId14"/>
    <p:sldId id="267" r:id="rId15"/>
    <p:sldId id="265" r:id="rId16"/>
    <p:sldId id="270" r:id="rId17"/>
    <p:sldId id="271" r:id="rId18"/>
    <p:sldId id="272" r:id="rId19"/>
    <p:sldId id="276" r:id="rId20"/>
    <p:sldId id="275" r:id="rId21"/>
    <p:sldId id="273" r:id="rId22"/>
    <p:sldId id="274"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95"/>
    <p:restoredTop sz="94337"/>
  </p:normalViewPr>
  <p:slideViewPr>
    <p:cSldViewPr snapToGrid="0" snapToObjects="1">
      <p:cViewPr>
        <p:scale>
          <a:sx n="100" d="100"/>
          <a:sy n="100" d="100"/>
        </p:scale>
        <p:origin x="192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9E170-9FB0-5247-9DFB-1FAEC432508C}" type="datetimeFigureOut">
              <a:rPr kumimoji="1" lang="ja-JP" altLang="en-US" smtClean="0"/>
              <a:t>2020/4/7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20CEE-8434-B142-9931-7031FD9422C7}" type="slidenum">
              <a:rPr kumimoji="1" lang="ja-JP" altLang="en-US" smtClean="0"/>
              <a:t>‹#›</a:t>
            </a:fld>
            <a:endParaRPr kumimoji="1" lang="ja-JP" altLang="en-US"/>
          </a:p>
        </p:txBody>
      </p:sp>
    </p:spTree>
    <p:extLst>
      <p:ext uri="{BB962C8B-B14F-4D97-AF65-F5344CB8AC3E}">
        <p14:creationId xmlns:p14="http://schemas.microsoft.com/office/powerpoint/2010/main" val="110408844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420CEE-8434-B142-9931-7031FD9422C7}" type="slidenum">
              <a:rPr kumimoji="1" lang="ja-JP" altLang="en-US" smtClean="0"/>
              <a:t>3</a:t>
            </a:fld>
            <a:endParaRPr kumimoji="1" lang="ja-JP" altLang="en-US"/>
          </a:p>
        </p:txBody>
      </p:sp>
    </p:spTree>
    <p:extLst>
      <p:ext uri="{BB962C8B-B14F-4D97-AF65-F5344CB8AC3E}">
        <p14:creationId xmlns:p14="http://schemas.microsoft.com/office/powerpoint/2010/main" val="231570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581EDE-8345-B14C-BDC8-AF30C1381BA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5168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420CEE-8434-B142-9931-7031FD9422C7}" type="slidenum">
              <a:rPr kumimoji="1" lang="ja-JP" altLang="en-US" smtClean="0"/>
              <a:t>7</a:t>
            </a:fld>
            <a:endParaRPr kumimoji="1" lang="ja-JP" altLang="en-US"/>
          </a:p>
        </p:txBody>
      </p:sp>
    </p:spTree>
    <p:extLst>
      <p:ext uri="{BB962C8B-B14F-4D97-AF65-F5344CB8AC3E}">
        <p14:creationId xmlns:p14="http://schemas.microsoft.com/office/powerpoint/2010/main" val="2089956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420CEE-8434-B142-9931-7031FD9422C7}" type="slidenum">
              <a:rPr kumimoji="1" lang="ja-JP" altLang="en-US" smtClean="0"/>
              <a:t>15</a:t>
            </a:fld>
            <a:endParaRPr kumimoji="1" lang="ja-JP" altLang="en-US"/>
          </a:p>
        </p:txBody>
      </p:sp>
    </p:spTree>
    <p:extLst>
      <p:ext uri="{BB962C8B-B14F-4D97-AF65-F5344CB8AC3E}">
        <p14:creationId xmlns:p14="http://schemas.microsoft.com/office/powerpoint/2010/main" val="3850078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420CEE-8434-B142-9931-7031FD9422C7}" type="slidenum">
              <a:rPr kumimoji="1" lang="ja-JP" altLang="en-US" smtClean="0"/>
              <a:t>17</a:t>
            </a:fld>
            <a:endParaRPr kumimoji="1" lang="ja-JP" altLang="en-US"/>
          </a:p>
        </p:txBody>
      </p:sp>
    </p:spTree>
    <p:extLst>
      <p:ext uri="{BB962C8B-B14F-4D97-AF65-F5344CB8AC3E}">
        <p14:creationId xmlns:p14="http://schemas.microsoft.com/office/powerpoint/2010/main" val="239088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8420CEE-8434-B142-9931-7031FD9422C7}" type="slidenum">
              <a:rPr kumimoji="1" lang="ja-JP" altLang="en-US" smtClean="0"/>
              <a:t>20</a:t>
            </a:fld>
            <a:endParaRPr kumimoji="1" lang="ja-JP" altLang="en-US"/>
          </a:p>
        </p:txBody>
      </p:sp>
    </p:spTree>
    <p:extLst>
      <p:ext uri="{BB962C8B-B14F-4D97-AF65-F5344CB8AC3E}">
        <p14:creationId xmlns:p14="http://schemas.microsoft.com/office/powerpoint/2010/main" val="74929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05398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175837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1731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695260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077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1357749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2483149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75458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50009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79014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64017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1807086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233871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63926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3680054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11F07-2663-A747-B3E4-DA1156BB5309}" type="slidenum">
              <a:rPr kumimoji="1" lang="ja-JP" altLang="en-US" smtClean="0"/>
              <a:t>‹#›</a:t>
            </a:fld>
            <a:endParaRPr kumimoji="1" lang="ja-JP" altLang="en-US"/>
          </a:p>
        </p:txBody>
      </p:sp>
      <p:sp>
        <p:nvSpPr>
          <p:cNvPr id="5" name="Date Placeholder 4"/>
          <p:cNvSpPr>
            <a:spLocks noGrp="1"/>
          </p:cNvSpPr>
          <p:nvPr>
            <p:ph type="dt" sz="half" idx="10"/>
          </p:nvPr>
        </p:nvSpPr>
        <p:spPr/>
        <p:txBody>
          <a:bodyPr/>
          <a:lstStyle/>
          <a:p>
            <a:fld id="{325E2A77-AB54-CF4E-9281-405D0F5460B8}" type="datetimeFigureOut">
              <a:rPr kumimoji="1" lang="ja-JP" altLang="en-US" smtClean="0"/>
              <a:t>2020/4/7</a:t>
            </a:fld>
            <a:endParaRPr kumimoji="1" lang="ja-JP" altLang="en-US"/>
          </a:p>
        </p:txBody>
      </p:sp>
    </p:spTree>
    <p:extLst>
      <p:ext uri="{BB962C8B-B14F-4D97-AF65-F5344CB8AC3E}">
        <p14:creationId xmlns:p14="http://schemas.microsoft.com/office/powerpoint/2010/main" val="220834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E2A77-AB54-CF4E-9281-405D0F5460B8}" type="datetimeFigureOut">
              <a:rPr kumimoji="1" lang="ja-JP" altLang="en-US" smtClean="0"/>
              <a:t>2020/4/7</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F411F07-2663-A747-B3E4-DA1156BB5309}" type="slidenum">
              <a:rPr kumimoji="1" lang="ja-JP" altLang="en-US" smtClean="0"/>
              <a:t>‹#›</a:t>
            </a:fld>
            <a:endParaRPr kumimoji="1" lang="ja-JP" altLang="en-US"/>
          </a:p>
        </p:txBody>
      </p:sp>
    </p:spTree>
    <p:extLst>
      <p:ext uri="{BB962C8B-B14F-4D97-AF65-F5344CB8AC3E}">
        <p14:creationId xmlns:p14="http://schemas.microsoft.com/office/powerpoint/2010/main" val="269474596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svg"/><Relationship Id="rId18" Type="http://schemas.openxmlformats.org/officeDocument/2006/relationships/image" Target="../media/image7.png"/><Relationship Id="rId3" Type="http://schemas.openxmlformats.org/officeDocument/2006/relationships/image" Target="../media/image12.emf"/><Relationship Id="rId7" Type="http://schemas.openxmlformats.org/officeDocument/2006/relationships/image" Target="../media/image16.png"/><Relationship Id="rId12" Type="http://schemas.openxmlformats.org/officeDocument/2006/relationships/image" Target="../media/image5.png"/><Relationship Id="rId17" Type="http://schemas.openxmlformats.org/officeDocument/2006/relationships/image" Target="../media/image19.sv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svg"/><Relationship Id="rId5" Type="http://schemas.openxmlformats.org/officeDocument/2006/relationships/image" Target="../media/image14.png"/><Relationship Id="rId15" Type="http://schemas.openxmlformats.org/officeDocument/2006/relationships/image" Target="../media/image17.svg"/><Relationship Id="rId10" Type="http://schemas.openxmlformats.org/officeDocument/2006/relationships/image" Target="../media/image1.png"/><Relationship Id="rId19" Type="http://schemas.openxmlformats.org/officeDocument/2006/relationships/image" Target="../media/image8.svg"/><Relationship Id="rId4" Type="http://schemas.openxmlformats.org/officeDocument/2006/relationships/image" Target="../media/image13.jpg"/><Relationship Id="rId9" Type="http://schemas.openxmlformats.org/officeDocument/2006/relationships/image" Target="../media/image4.sv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svg"/><Relationship Id="rId3" Type="http://schemas.openxmlformats.org/officeDocument/2006/relationships/image" Target="../media/image13.jpg"/><Relationship Id="rId7" Type="http://schemas.openxmlformats.org/officeDocument/2006/relationships/image" Target="../media/image23.tiff"/><Relationship Id="rId12" Type="http://schemas.openxmlformats.org/officeDocument/2006/relationships/image" Target="../media/image1.png"/><Relationship Id="rId17" Type="http://schemas.openxmlformats.org/officeDocument/2006/relationships/image" Target="../media/image29.svg"/><Relationship Id="rId2" Type="http://schemas.openxmlformats.org/officeDocument/2006/relationships/image" Target="../media/image20.tiff"/><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8.svg"/><Relationship Id="rId10" Type="http://schemas.openxmlformats.org/officeDocument/2006/relationships/image" Target="../media/image25.tiff"/><Relationship Id="rId4" Type="http://schemas.openxmlformats.org/officeDocument/2006/relationships/image" Target="../media/image12.emf"/><Relationship Id="rId9" Type="http://schemas.openxmlformats.org/officeDocument/2006/relationships/image" Target="../media/image11.pn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tiff"/><Relationship Id="rId11" Type="http://schemas.openxmlformats.org/officeDocument/2006/relationships/image" Target="../media/image5.png"/><Relationship Id="rId5" Type="http://schemas.openxmlformats.org/officeDocument/2006/relationships/image" Target="../media/image32.png"/><Relationship Id="rId10" Type="http://schemas.openxmlformats.org/officeDocument/2006/relationships/image" Target="../media/image28.svg"/><Relationship Id="rId4" Type="http://schemas.openxmlformats.org/officeDocument/2006/relationships/image" Target="../media/image31.tiff"/><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lumMod val="75000"/>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字幕 2">
            <a:extLst>
              <a:ext uri="{FF2B5EF4-FFF2-40B4-BE49-F238E27FC236}">
                <a16:creationId xmlns:a16="http://schemas.microsoft.com/office/drawing/2014/main" id="{89D7F490-29C8-4E48-9BBA-1645F7104BA5}"/>
              </a:ext>
            </a:extLst>
          </p:cNvPr>
          <p:cNvSpPr>
            <a:spLocks noGrp="1"/>
          </p:cNvSpPr>
          <p:nvPr>
            <p:ph type="subTitle" idx="1"/>
          </p:nvPr>
        </p:nvSpPr>
        <p:spPr>
          <a:xfrm>
            <a:off x="1507067" y="4050833"/>
            <a:ext cx="7766936" cy="1397003"/>
          </a:xfrm>
        </p:spPr>
        <p:txBody>
          <a:bodyPr>
            <a:normAutofit fontScale="92500" lnSpcReduction="10000"/>
          </a:bodyPr>
          <a:lstStyle/>
          <a:p>
            <a:pPr>
              <a:lnSpc>
                <a:spcPct val="110000"/>
              </a:lnSpc>
              <a:spcBef>
                <a:spcPts val="600"/>
              </a:spcBef>
            </a:pPr>
            <a:r>
              <a:rPr kumimoji="1" lang="en-US" altLang="ja-JP" sz="1100" dirty="0">
                <a:latin typeface="+mn-ea"/>
              </a:rPr>
              <a:t>2020/2/26</a:t>
            </a:r>
          </a:p>
          <a:p>
            <a:pPr>
              <a:lnSpc>
                <a:spcPct val="110000"/>
              </a:lnSpc>
              <a:spcBef>
                <a:spcPts val="600"/>
              </a:spcBef>
            </a:pPr>
            <a:r>
              <a:rPr lang="en-US" altLang="ja-JP" sz="1100" dirty="0">
                <a:latin typeface="+mn-ea"/>
              </a:rPr>
              <a:t>IT-Bonito</a:t>
            </a:r>
          </a:p>
          <a:p>
            <a:pPr>
              <a:lnSpc>
                <a:spcPct val="110000"/>
              </a:lnSpc>
              <a:spcBef>
                <a:spcPts val="600"/>
              </a:spcBef>
            </a:pPr>
            <a:r>
              <a:rPr kumimoji="1" lang="en-US" altLang="ja-JP" sz="1100" dirty="0">
                <a:latin typeface="+mn-ea"/>
              </a:rPr>
              <a:t>Akira Yoshimoto</a:t>
            </a:r>
          </a:p>
          <a:p>
            <a:pPr>
              <a:lnSpc>
                <a:spcPct val="110000"/>
              </a:lnSpc>
              <a:spcBef>
                <a:spcPts val="600"/>
              </a:spcBef>
            </a:pPr>
            <a:r>
              <a:rPr lang="en-US" altLang="ja-JP" sz="1100" dirty="0">
                <a:latin typeface="+mn-ea"/>
              </a:rPr>
              <a:t>Rev. 2.0 2020/3/6</a:t>
            </a:r>
          </a:p>
          <a:p>
            <a:pPr>
              <a:lnSpc>
                <a:spcPct val="110000"/>
              </a:lnSpc>
              <a:spcBef>
                <a:spcPts val="600"/>
              </a:spcBef>
            </a:pPr>
            <a:r>
              <a:rPr kumimoji="1" lang="en-US" altLang="ja-JP" sz="1100" dirty="0">
                <a:latin typeface="+mn-ea"/>
              </a:rPr>
              <a:t>Rev. 3.0 2020/4/6</a:t>
            </a:r>
          </a:p>
          <a:p>
            <a:pPr>
              <a:lnSpc>
                <a:spcPct val="110000"/>
              </a:lnSpc>
              <a:spcBef>
                <a:spcPts val="600"/>
              </a:spcBef>
            </a:pPr>
            <a:r>
              <a:rPr kumimoji="1" lang="en-US" altLang="ja-JP" sz="1100" dirty="0">
                <a:latin typeface="+mn-ea"/>
              </a:rPr>
              <a:t>Rev  3.1 2020/4/8</a:t>
            </a:r>
            <a:endParaRPr kumimoji="1" lang="ja-JP" altLang="en-US" sz="700">
              <a:latin typeface="+mn-ea"/>
            </a:endParaRPr>
          </a:p>
        </p:txBody>
      </p:sp>
      <p:sp>
        <p:nvSpPr>
          <p:cNvPr id="2" name="タイトル 1">
            <a:extLst>
              <a:ext uri="{FF2B5EF4-FFF2-40B4-BE49-F238E27FC236}">
                <a16:creationId xmlns:a16="http://schemas.microsoft.com/office/drawing/2014/main" id="{CB89235A-4104-8C40-9A58-3BB01FBC87EB}"/>
              </a:ext>
            </a:extLst>
          </p:cNvPr>
          <p:cNvSpPr>
            <a:spLocks noGrp="1"/>
          </p:cNvSpPr>
          <p:nvPr>
            <p:ph type="ctrTitle"/>
          </p:nvPr>
        </p:nvSpPr>
        <p:spPr>
          <a:xfrm>
            <a:off x="1507067" y="1397000"/>
            <a:ext cx="7766936" cy="2653836"/>
          </a:xfrm>
        </p:spPr>
        <p:txBody>
          <a:bodyPr>
            <a:normAutofit/>
          </a:bodyPr>
          <a:lstStyle/>
          <a:p>
            <a:r>
              <a:rPr lang="en-US" altLang="ja-JP" dirty="0">
                <a:latin typeface="+mj-ea"/>
              </a:rPr>
              <a:t>Lock implementation  for </a:t>
            </a:r>
            <a:r>
              <a:rPr lang="en-US" altLang="ja-JP" dirty="0" err="1">
                <a:latin typeface="+mj-ea"/>
              </a:rPr>
              <a:t>CarryPark</a:t>
            </a:r>
            <a:r>
              <a:rPr lang="en-US" altLang="ja-JP" dirty="0">
                <a:latin typeface="+mj-ea"/>
              </a:rPr>
              <a:t> system</a:t>
            </a:r>
            <a:endParaRPr kumimoji="1" lang="ja-JP" altLang="en-US">
              <a:latin typeface="+mj-ea"/>
            </a:endParaRPr>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2345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4E9C0-C606-7A43-B40E-D1392ABDACAB}"/>
              </a:ext>
            </a:extLst>
          </p:cNvPr>
          <p:cNvSpPr>
            <a:spLocks noGrp="1"/>
          </p:cNvSpPr>
          <p:nvPr>
            <p:ph type="title"/>
          </p:nvPr>
        </p:nvSpPr>
        <p:spPr/>
        <p:txBody>
          <a:bodyPr/>
          <a:lstStyle/>
          <a:p>
            <a:r>
              <a:rPr kumimoji="1" lang="en-US" altLang="ja-JP" dirty="0"/>
              <a:t>CHECK IN sequence</a:t>
            </a:r>
            <a:endParaRPr kumimoji="1" lang="ja-JP" altLang="en-US"/>
          </a:p>
        </p:txBody>
      </p:sp>
      <p:pic>
        <p:nvPicPr>
          <p:cNvPr id="5" name="図 4">
            <a:extLst>
              <a:ext uri="{FF2B5EF4-FFF2-40B4-BE49-F238E27FC236}">
                <a16:creationId xmlns:a16="http://schemas.microsoft.com/office/drawing/2014/main" id="{A95E83E7-864F-C946-9BA3-B2A3C8374673}"/>
              </a:ext>
            </a:extLst>
          </p:cNvPr>
          <p:cNvPicPr>
            <a:picLocks noChangeAspect="1"/>
          </p:cNvPicPr>
          <p:nvPr/>
        </p:nvPicPr>
        <p:blipFill>
          <a:blip r:embed="rId2"/>
          <a:stretch>
            <a:fillRect/>
          </a:stretch>
        </p:blipFill>
        <p:spPr>
          <a:xfrm>
            <a:off x="1109133" y="1147603"/>
            <a:ext cx="7027896" cy="5536829"/>
          </a:xfrm>
          <a:prstGeom prst="rect">
            <a:avLst/>
          </a:prstGeom>
        </p:spPr>
      </p:pic>
      <p:sp>
        <p:nvSpPr>
          <p:cNvPr id="4" name="テキスト ボックス 3">
            <a:extLst>
              <a:ext uri="{FF2B5EF4-FFF2-40B4-BE49-F238E27FC236}">
                <a16:creationId xmlns:a16="http://schemas.microsoft.com/office/drawing/2014/main" id="{740CBEF8-AC39-F74C-A07A-82B944A347E3}"/>
              </a:ext>
            </a:extLst>
          </p:cNvPr>
          <p:cNvSpPr txBox="1"/>
          <p:nvPr/>
        </p:nvSpPr>
        <p:spPr>
          <a:xfrm>
            <a:off x="7141616" y="2695300"/>
            <a:ext cx="2227669" cy="2031325"/>
          </a:xfrm>
          <a:prstGeom prst="rect">
            <a:avLst/>
          </a:prstGeom>
          <a:noFill/>
          <a:ln>
            <a:solidFill>
              <a:schemeClr val="tx1"/>
            </a:solidFill>
          </a:ln>
        </p:spPr>
        <p:txBody>
          <a:bodyPr wrap="square" rtlCol="0">
            <a:spAutoFit/>
          </a:bodyPr>
          <a:lstStyle/>
          <a:p>
            <a:r>
              <a:rPr kumimoji="1" lang="en-US" altLang="ja-JP" sz="1400" dirty="0">
                <a:latin typeface="+mn-ea"/>
              </a:rPr>
              <a:t>Any error Smartphone encountered to be reported to the server. Once any error is detected, Smartphone must disconnect the BLE connection.  CP001 will forget everything.</a:t>
            </a:r>
            <a:endParaRPr kumimoji="1" lang="ja-JP" altLang="en-US" sz="1400">
              <a:latin typeface="+mn-ea"/>
            </a:endParaRPr>
          </a:p>
        </p:txBody>
      </p:sp>
    </p:spTree>
    <p:extLst>
      <p:ext uri="{BB962C8B-B14F-4D97-AF65-F5344CB8AC3E}">
        <p14:creationId xmlns:p14="http://schemas.microsoft.com/office/powerpoint/2010/main" val="129097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4E9C0-C606-7A43-B40E-D1392ABDACAB}"/>
              </a:ext>
            </a:extLst>
          </p:cNvPr>
          <p:cNvSpPr>
            <a:spLocks noGrp="1"/>
          </p:cNvSpPr>
          <p:nvPr>
            <p:ph type="title"/>
          </p:nvPr>
        </p:nvSpPr>
        <p:spPr/>
        <p:txBody>
          <a:bodyPr/>
          <a:lstStyle/>
          <a:p>
            <a:r>
              <a:rPr kumimoji="1" lang="en-US" altLang="ja-JP" dirty="0"/>
              <a:t>CHECK IN sequence</a:t>
            </a:r>
            <a:endParaRPr kumimoji="1" lang="ja-JP" altLang="en-US"/>
          </a:p>
        </p:txBody>
      </p:sp>
      <p:pic>
        <p:nvPicPr>
          <p:cNvPr id="3" name="図 2">
            <a:extLst>
              <a:ext uri="{FF2B5EF4-FFF2-40B4-BE49-F238E27FC236}">
                <a16:creationId xmlns:a16="http://schemas.microsoft.com/office/drawing/2014/main" id="{77EC5772-377E-AF4E-A4E1-75A5664C3630}"/>
              </a:ext>
            </a:extLst>
          </p:cNvPr>
          <p:cNvPicPr>
            <a:picLocks noChangeAspect="1"/>
          </p:cNvPicPr>
          <p:nvPr/>
        </p:nvPicPr>
        <p:blipFill>
          <a:blip r:embed="rId2"/>
          <a:stretch>
            <a:fillRect/>
          </a:stretch>
        </p:blipFill>
        <p:spPr>
          <a:xfrm>
            <a:off x="882753" y="1084493"/>
            <a:ext cx="7474630" cy="5773507"/>
          </a:xfrm>
          <a:prstGeom prst="rect">
            <a:avLst/>
          </a:prstGeom>
        </p:spPr>
      </p:pic>
      <p:sp>
        <p:nvSpPr>
          <p:cNvPr id="8" name="テキスト ボックス 7">
            <a:extLst>
              <a:ext uri="{FF2B5EF4-FFF2-40B4-BE49-F238E27FC236}">
                <a16:creationId xmlns:a16="http://schemas.microsoft.com/office/drawing/2014/main" id="{16945C8D-6D1E-9746-9943-5C56D7C57CCC}"/>
              </a:ext>
            </a:extLst>
          </p:cNvPr>
          <p:cNvSpPr txBox="1"/>
          <p:nvPr/>
        </p:nvSpPr>
        <p:spPr>
          <a:xfrm>
            <a:off x="6430416" y="3971246"/>
            <a:ext cx="2227669" cy="2031325"/>
          </a:xfrm>
          <a:prstGeom prst="rect">
            <a:avLst/>
          </a:prstGeom>
          <a:noFill/>
          <a:ln>
            <a:solidFill>
              <a:schemeClr val="tx1"/>
            </a:solidFill>
          </a:ln>
        </p:spPr>
        <p:txBody>
          <a:bodyPr wrap="square" rtlCol="0">
            <a:spAutoFit/>
          </a:bodyPr>
          <a:lstStyle/>
          <a:p>
            <a:r>
              <a:rPr kumimoji="1" lang="en-US" altLang="ja-JP" sz="1400" dirty="0">
                <a:latin typeface="+mn-ea"/>
              </a:rPr>
              <a:t>Any error Smartphone encountered to be reported to the server. Once any error is detected, Smartphone must disconnect the BLE connection.  CP001 will forget everything.</a:t>
            </a:r>
            <a:endParaRPr kumimoji="1" lang="ja-JP" altLang="en-US" sz="1400">
              <a:latin typeface="+mn-ea"/>
            </a:endParaRPr>
          </a:p>
        </p:txBody>
      </p:sp>
    </p:spTree>
    <p:extLst>
      <p:ext uri="{BB962C8B-B14F-4D97-AF65-F5344CB8AC3E}">
        <p14:creationId xmlns:p14="http://schemas.microsoft.com/office/powerpoint/2010/main" val="367676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4E9C0-C606-7A43-B40E-D1392ABDACAB}"/>
              </a:ext>
            </a:extLst>
          </p:cNvPr>
          <p:cNvSpPr>
            <a:spLocks noGrp="1"/>
          </p:cNvSpPr>
          <p:nvPr>
            <p:ph type="title"/>
          </p:nvPr>
        </p:nvSpPr>
        <p:spPr/>
        <p:txBody>
          <a:bodyPr/>
          <a:lstStyle/>
          <a:p>
            <a:r>
              <a:rPr kumimoji="1" lang="en-US" altLang="ja-JP" dirty="0"/>
              <a:t>CHECK IN sequence</a:t>
            </a:r>
            <a:endParaRPr kumimoji="1" lang="ja-JP" altLang="en-US"/>
          </a:p>
        </p:txBody>
      </p:sp>
      <p:sp>
        <p:nvSpPr>
          <p:cNvPr id="8" name="テキスト ボックス 7">
            <a:extLst>
              <a:ext uri="{FF2B5EF4-FFF2-40B4-BE49-F238E27FC236}">
                <a16:creationId xmlns:a16="http://schemas.microsoft.com/office/drawing/2014/main" id="{16945C8D-6D1E-9746-9943-5C56D7C57CCC}"/>
              </a:ext>
            </a:extLst>
          </p:cNvPr>
          <p:cNvSpPr txBox="1"/>
          <p:nvPr/>
        </p:nvSpPr>
        <p:spPr>
          <a:xfrm>
            <a:off x="3750716" y="3429000"/>
            <a:ext cx="4478884" cy="954107"/>
          </a:xfrm>
          <a:prstGeom prst="rect">
            <a:avLst/>
          </a:prstGeom>
          <a:noFill/>
          <a:ln>
            <a:solidFill>
              <a:schemeClr val="tx1"/>
            </a:solidFill>
          </a:ln>
        </p:spPr>
        <p:txBody>
          <a:bodyPr wrap="square" rtlCol="0">
            <a:spAutoFit/>
          </a:bodyPr>
          <a:lstStyle/>
          <a:p>
            <a:r>
              <a:rPr kumimoji="1" lang="en-US" altLang="ja-JP" sz="1400" dirty="0">
                <a:latin typeface="+mn-ea"/>
              </a:rPr>
              <a:t>Any error Smartphone encountered to be reported to the server. Once any error is detected, Smartphone must disconnect the BLE connection.  CP001 will forget everything.</a:t>
            </a:r>
            <a:endParaRPr kumimoji="1" lang="ja-JP" altLang="en-US" sz="1400">
              <a:latin typeface="+mn-ea"/>
            </a:endParaRPr>
          </a:p>
        </p:txBody>
      </p:sp>
      <p:pic>
        <p:nvPicPr>
          <p:cNvPr id="4" name="図 3">
            <a:extLst>
              <a:ext uri="{FF2B5EF4-FFF2-40B4-BE49-F238E27FC236}">
                <a16:creationId xmlns:a16="http://schemas.microsoft.com/office/drawing/2014/main" id="{4170E0E6-1F43-074E-A443-74CC413E6249}"/>
              </a:ext>
            </a:extLst>
          </p:cNvPr>
          <p:cNvPicPr>
            <a:picLocks noChangeAspect="1"/>
          </p:cNvPicPr>
          <p:nvPr/>
        </p:nvPicPr>
        <p:blipFill>
          <a:blip r:embed="rId2"/>
          <a:stretch>
            <a:fillRect/>
          </a:stretch>
        </p:blipFill>
        <p:spPr>
          <a:xfrm>
            <a:off x="589351" y="1270000"/>
            <a:ext cx="8068734" cy="2183690"/>
          </a:xfrm>
          <a:prstGeom prst="rect">
            <a:avLst/>
          </a:prstGeom>
        </p:spPr>
      </p:pic>
    </p:spTree>
    <p:extLst>
      <p:ext uri="{BB962C8B-B14F-4D97-AF65-F5344CB8AC3E}">
        <p14:creationId xmlns:p14="http://schemas.microsoft.com/office/powerpoint/2010/main" val="32674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0B4FB7-52EB-E848-B17C-C01C7C7D9B02}"/>
              </a:ext>
            </a:extLst>
          </p:cNvPr>
          <p:cNvSpPr>
            <a:spLocks noGrp="1"/>
          </p:cNvSpPr>
          <p:nvPr>
            <p:ph type="title"/>
          </p:nvPr>
        </p:nvSpPr>
        <p:spPr>
          <a:xfrm>
            <a:off x="677334" y="609600"/>
            <a:ext cx="8596668" cy="1320800"/>
          </a:xfrm>
        </p:spPr>
        <p:txBody>
          <a:bodyPr anchor="t">
            <a:normAutofit/>
          </a:bodyPr>
          <a:lstStyle/>
          <a:p>
            <a:pPr>
              <a:lnSpc>
                <a:spcPct val="90000"/>
              </a:lnSpc>
            </a:pPr>
            <a:br>
              <a:rPr lang="en-US" altLang="ja-JP" sz="3100">
                <a:latin typeface="+mj-ea"/>
              </a:rPr>
            </a:br>
            <a:r>
              <a:rPr lang="en-US" altLang="ja-JP" sz="3100">
                <a:latin typeface="+mj-ea"/>
              </a:rPr>
              <a:t>Assumed customer operation (Check out)</a:t>
            </a:r>
            <a:endParaRPr kumimoji="1" lang="ja-JP" altLang="en-US" sz="3100"/>
          </a:p>
        </p:txBody>
      </p:sp>
      <p:sp>
        <p:nvSpPr>
          <p:cNvPr id="3" name="コンテンツ プレースホルダー 2">
            <a:extLst>
              <a:ext uri="{FF2B5EF4-FFF2-40B4-BE49-F238E27FC236}">
                <a16:creationId xmlns:a16="http://schemas.microsoft.com/office/drawing/2014/main" id="{FE1122E6-BF59-9E46-954B-7C3272225CBB}"/>
              </a:ext>
            </a:extLst>
          </p:cNvPr>
          <p:cNvSpPr>
            <a:spLocks noGrp="1"/>
          </p:cNvSpPr>
          <p:nvPr>
            <p:ph idx="1"/>
          </p:nvPr>
        </p:nvSpPr>
        <p:spPr>
          <a:xfrm>
            <a:off x="677334" y="2160589"/>
            <a:ext cx="5220430" cy="3880773"/>
          </a:xfrm>
        </p:spPr>
        <p:txBody>
          <a:bodyPr>
            <a:normAutofit lnSpcReduction="10000"/>
          </a:bodyPr>
          <a:lstStyle/>
          <a:p>
            <a:pPr>
              <a:lnSpc>
                <a:spcPct val="90000"/>
              </a:lnSpc>
            </a:pPr>
            <a:r>
              <a:rPr lang="en-US" altLang="ja-JP" dirty="0">
                <a:latin typeface="+mn-ea"/>
              </a:rPr>
              <a:t>Return to the location where the baggage have been kept.</a:t>
            </a:r>
          </a:p>
          <a:p>
            <a:pPr>
              <a:lnSpc>
                <a:spcPct val="90000"/>
              </a:lnSpc>
            </a:pPr>
            <a:r>
              <a:rPr lang="en-US" altLang="ja-JP" dirty="0">
                <a:latin typeface="+mn-ea"/>
              </a:rPr>
              <a:t>Activate the APK again, login to the service and scan the QR code</a:t>
            </a:r>
          </a:p>
          <a:p>
            <a:pPr>
              <a:lnSpc>
                <a:spcPct val="90000"/>
              </a:lnSpc>
            </a:pPr>
            <a:r>
              <a:rPr lang="en-US" altLang="ja-JP" dirty="0">
                <a:latin typeface="+mn-ea"/>
              </a:rPr>
              <a:t>Confirm the connection with lock (APK should show the lock number and get it connected as indicated)</a:t>
            </a:r>
          </a:p>
          <a:p>
            <a:pPr>
              <a:lnSpc>
                <a:spcPct val="90000"/>
              </a:lnSpc>
            </a:pPr>
            <a:r>
              <a:rPr lang="en-US" altLang="ja-JP" dirty="0">
                <a:latin typeface="+mn-ea"/>
              </a:rPr>
              <a:t>Complete payment process on “</a:t>
            </a:r>
            <a:r>
              <a:rPr lang="en-US" altLang="ja-JP" dirty="0" err="1">
                <a:latin typeface="+mn-ea"/>
              </a:rPr>
              <a:t>TakeMe</a:t>
            </a:r>
            <a:r>
              <a:rPr lang="en-US" altLang="ja-JP" dirty="0">
                <a:latin typeface="+mn-ea"/>
              </a:rPr>
              <a:t>” site.</a:t>
            </a:r>
          </a:p>
          <a:p>
            <a:pPr>
              <a:lnSpc>
                <a:spcPct val="90000"/>
              </a:lnSpc>
            </a:pPr>
            <a:r>
              <a:rPr lang="en-US" altLang="ja-JP" dirty="0">
                <a:latin typeface="+mn-ea"/>
              </a:rPr>
              <a:t>Select “unlock”</a:t>
            </a:r>
          </a:p>
          <a:p>
            <a:pPr>
              <a:lnSpc>
                <a:spcPct val="90000"/>
              </a:lnSpc>
            </a:pPr>
            <a:r>
              <a:rPr lang="en-US" altLang="ja-JP" dirty="0">
                <a:latin typeface="+mn-ea"/>
              </a:rPr>
              <a:t>Take her/his baggage out from the lock device manually</a:t>
            </a:r>
          </a:p>
          <a:p>
            <a:pPr>
              <a:lnSpc>
                <a:spcPct val="90000"/>
              </a:lnSpc>
            </a:pPr>
            <a:r>
              <a:rPr lang="en-US" altLang="ja-JP" dirty="0">
                <a:latin typeface="+mn-ea"/>
              </a:rPr>
              <a:t>Leave the venue</a:t>
            </a:r>
          </a:p>
          <a:p>
            <a:pPr>
              <a:lnSpc>
                <a:spcPct val="90000"/>
              </a:lnSpc>
            </a:pPr>
            <a:endParaRPr kumimoji="1" lang="ja-JP" altLang="en-US"/>
          </a:p>
        </p:txBody>
      </p:sp>
      <p:pic>
        <p:nvPicPr>
          <p:cNvPr id="11" name="図 10">
            <a:extLst>
              <a:ext uri="{FF2B5EF4-FFF2-40B4-BE49-F238E27FC236}">
                <a16:creationId xmlns:a16="http://schemas.microsoft.com/office/drawing/2014/main" id="{CF0ED17F-EC1E-1A45-BE69-74DCF99E50CF}"/>
              </a:ext>
            </a:extLst>
          </p:cNvPr>
          <p:cNvPicPr>
            <a:picLocks noChangeAspect="1"/>
          </p:cNvPicPr>
          <p:nvPr/>
        </p:nvPicPr>
        <p:blipFill rotWithShape="1">
          <a:blip r:embed="rId2"/>
          <a:srcRect l="5769" r="13210"/>
          <a:stretch/>
        </p:blipFill>
        <p:spPr>
          <a:xfrm>
            <a:off x="6127951" y="2159000"/>
            <a:ext cx="3145536" cy="3882362"/>
          </a:xfrm>
          <a:prstGeom prst="rect">
            <a:avLst/>
          </a:prstGeom>
        </p:spPr>
      </p:pic>
    </p:spTree>
    <p:extLst>
      <p:ext uri="{BB962C8B-B14F-4D97-AF65-F5344CB8AC3E}">
        <p14:creationId xmlns:p14="http://schemas.microsoft.com/office/powerpoint/2010/main" val="32185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392933-6B64-F246-A379-0AD8FF6FDC7C}"/>
              </a:ext>
            </a:extLst>
          </p:cNvPr>
          <p:cNvSpPr>
            <a:spLocks noGrp="1"/>
          </p:cNvSpPr>
          <p:nvPr>
            <p:ph type="title"/>
          </p:nvPr>
        </p:nvSpPr>
        <p:spPr/>
        <p:txBody>
          <a:bodyPr/>
          <a:lstStyle/>
          <a:p>
            <a:r>
              <a:rPr kumimoji="1" lang="en-US" altLang="ja-JP" dirty="0"/>
              <a:t>CHECK OUT sequence</a:t>
            </a:r>
            <a:endParaRPr kumimoji="1" lang="ja-JP" altLang="en-US"/>
          </a:p>
        </p:txBody>
      </p:sp>
      <p:sp>
        <p:nvSpPr>
          <p:cNvPr id="7" name="テキスト ボックス 6">
            <a:extLst>
              <a:ext uri="{FF2B5EF4-FFF2-40B4-BE49-F238E27FC236}">
                <a16:creationId xmlns:a16="http://schemas.microsoft.com/office/drawing/2014/main" id="{3E8BC5B3-9EFA-E74F-AC5D-F3C1A8AE6F6B}"/>
              </a:ext>
            </a:extLst>
          </p:cNvPr>
          <p:cNvSpPr txBox="1"/>
          <p:nvPr/>
        </p:nvSpPr>
        <p:spPr>
          <a:xfrm>
            <a:off x="7048875" y="2680832"/>
            <a:ext cx="2227669" cy="2246769"/>
          </a:xfrm>
          <a:prstGeom prst="rect">
            <a:avLst/>
          </a:prstGeom>
          <a:noFill/>
          <a:ln>
            <a:solidFill>
              <a:schemeClr val="tx1"/>
            </a:solidFill>
          </a:ln>
        </p:spPr>
        <p:txBody>
          <a:bodyPr wrap="square" rtlCol="0">
            <a:spAutoFit/>
          </a:bodyPr>
          <a:lstStyle/>
          <a:p>
            <a:r>
              <a:rPr kumimoji="1" lang="en-US" altLang="ja-JP" sz="1400" dirty="0">
                <a:latin typeface="+mn-ea"/>
              </a:rPr>
              <a:t>Any error Smartphone encountered to be reported to the server. Once any error is detected, Smartphone must disconnect the BLE connection.  CP001 will forget everything, but Hash value</a:t>
            </a:r>
            <a:endParaRPr kumimoji="1" lang="ja-JP" altLang="en-US" sz="1400">
              <a:latin typeface="+mn-ea"/>
            </a:endParaRPr>
          </a:p>
        </p:txBody>
      </p:sp>
      <p:pic>
        <p:nvPicPr>
          <p:cNvPr id="4" name="図 3">
            <a:extLst>
              <a:ext uri="{FF2B5EF4-FFF2-40B4-BE49-F238E27FC236}">
                <a16:creationId xmlns:a16="http://schemas.microsoft.com/office/drawing/2014/main" id="{A2720FD0-5796-0247-A7E4-502CB80350E7}"/>
              </a:ext>
            </a:extLst>
          </p:cNvPr>
          <p:cNvPicPr>
            <a:picLocks noChangeAspect="1"/>
          </p:cNvPicPr>
          <p:nvPr/>
        </p:nvPicPr>
        <p:blipFill>
          <a:blip r:embed="rId2"/>
          <a:stretch>
            <a:fillRect/>
          </a:stretch>
        </p:blipFill>
        <p:spPr>
          <a:xfrm>
            <a:off x="1066800" y="1112353"/>
            <a:ext cx="5984616" cy="5745647"/>
          </a:xfrm>
          <a:prstGeom prst="rect">
            <a:avLst/>
          </a:prstGeom>
        </p:spPr>
      </p:pic>
    </p:spTree>
    <p:extLst>
      <p:ext uri="{BB962C8B-B14F-4D97-AF65-F5344CB8AC3E}">
        <p14:creationId xmlns:p14="http://schemas.microsoft.com/office/powerpoint/2010/main" val="135828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392933-6B64-F246-A379-0AD8FF6FDC7C}"/>
              </a:ext>
            </a:extLst>
          </p:cNvPr>
          <p:cNvSpPr>
            <a:spLocks noGrp="1"/>
          </p:cNvSpPr>
          <p:nvPr>
            <p:ph type="title"/>
          </p:nvPr>
        </p:nvSpPr>
        <p:spPr/>
        <p:txBody>
          <a:bodyPr/>
          <a:lstStyle/>
          <a:p>
            <a:r>
              <a:rPr kumimoji="1" lang="en-US" altLang="ja-JP" dirty="0"/>
              <a:t>CHECK OUT sequence</a:t>
            </a:r>
            <a:endParaRPr kumimoji="1" lang="ja-JP" altLang="en-US"/>
          </a:p>
        </p:txBody>
      </p:sp>
      <p:sp>
        <p:nvSpPr>
          <p:cNvPr id="7" name="テキスト ボックス 6">
            <a:extLst>
              <a:ext uri="{FF2B5EF4-FFF2-40B4-BE49-F238E27FC236}">
                <a16:creationId xmlns:a16="http://schemas.microsoft.com/office/drawing/2014/main" id="{4C571621-F808-9142-B6E5-37043FC3E23B}"/>
              </a:ext>
            </a:extLst>
          </p:cNvPr>
          <p:cNvSpPr txBox="1"/>
          <p:nvPr/>
        </p:nvSpPr>
        <p:spPr>
          <a:xfrm>
            <a:off x="6934856" y="2590799"/>
            <a:ext cx="2227669" cy="2246769"/>
          </a:xfrm>
          <a:prstGeom prst="rect">
            <a:avLst/>
          </a:prstGeom>
          <a:noFill/>
          <a:ln>
            <a:solidFill>
              <a:schemeClr val="tx1"/>
            </a:solidFill>
          </a:ln>
        </p:spPr>
        <p:txBody>
          <a:bodyPr wrap="square" rtlCol="0">
            <a:spAutoFit/>
          </a:bodyPr>
          <a:lstStyle/>
          <a:p>
            <a:r>
              <a:rPr kumimoji="1" lang="en-US" altLang="ja-JP" sz="1400" dirty="0">
                <a:latin typeface="+mn-ea"/>
              </a:rPr>
              <a:t>Any error Smartphone encountered to be reported to the server. Once any error is detected, Smartphone must disconnect the BLE connection.  CP001 will forget everything, but Hash value</a:t>
            </a:r>
            <a:endParaRPr kumimoji="1" lang="ja-JP" altLang="en-US" sz="1400">
              <a:latin typeface="+mn-ea"/>
            </a:endParaRPr>
          </a:p>
        </p:txBody>
      </p:sp>
      <p:pic>
        <p:nvPicPr>
          <p:cNvPr id="3" name="図 2">
            <a:extLst>
              <a:ext uri="{FF2B5EF4-FFF2-40B4-BE49-F238E27FC236}">
                <a16:creationId xmlns:a16="http://schemas.microsoft.com/office/drawing/2014/main" id="{E2EE75DD-EF9B-DA48-BFE0-D5016F74215F}"/>
              </a:ext>
            </a:extLst>
          </p:cNvPr>
          <p:cNvPicPr>
            <a:picLocks noChangeAspect="1"/>
          </p:cNvPicPr>
          <p:nvPr/>
        </p:nvPicPr>
        <p:blipFill>
          <a:blip r:embed="rId3"/>
          <a:stretch>
            <a:fillRect/>
          </a:stretch>
        </p:blipFill>
        <p:spPr>
          <a:xfrm>
            <a:off x="977900" y="1428184"/>
            <a:ext cx="5845479" cy="4572000"/>
          </a:xfrm>
          <a:prstGeom prst="rect">
            <a:avLst/>
          </a:prstGeom>
        </p:spPr>
      </p:pic>
    </p:spTree>
    <p:extLst>
      <p:ext uri="{BB962C8B-B14F-4D97-AF65-F5344CB8AC3E}">
        <p14:creationId xmlns:p14="http://schemas.microsoft.com/office/powerpoint/2010/main" val="234162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8ECA-C97C-9740-ABD9-FAEFAED60184}"/>
              </a:ext>
            </a:extLst>
          </p:cNvPr>
          <p:cNvSpPr>
            <a:spLocks noGrp="1"/>
          </p:cNvSpPr>
          <p:nvPr>
            <p:ph type="title"/>
          </p:nvPr>
        </p:nvSpPr>
        <p:spPr/>
        <p:txBody>
          <a:bodyPr/>
          <a:lstStyle/>
          <a:p>
            <a:r>
              <a:rPr kumimoji="1" lang="en-US" altLang="ja-JP" dirty="0">
                <a:latin typeface="+mj-ea"/>
              </a:rPr>
              <a:t>How to use random number table and MD5 hash calculation</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3337E0CE-F54E-B844-B018-AC9BF83BD28F}"/>
              </a:ext>
            </a:extLst>
          </p:cNvPr>
          <p:cNvSpPr>
            <a:spLocks noGrp="1"/>
          </p:cNvSpPr>
          <p:nvPr>
            <p:ph idx="1"/>
          </p:nvPr>
        </p:nvSpPr>
        <p:spPr/>
        <p:txBody>
          <a:bodyPr>
            <a:normAutofit fontScale="92500"/>
          </a:bodyPr>
          <a:lstStyle/>
          <a:p>
            <a:r>
              <a:rPr lang="en-US" altLang="ja-JP" dirty="0">
                <a:latin typeface="+mn-ea"/>
              </a:rPr>
              <a:t>Example of r</a:t>
            </a:r>
            <a:r>
              <a:rPr kumimoji="1" lang="en-US" altLang="ja-JP" dirty="0">
                <a:latin typeface="+mn-ea"/>
              </a:rPr>
              <a:t>andom number table</a:t>
            </a:r>
            <a:r>
              <a:rPr kumimoji="1" lang="en-US" altLang="ja-JP" baseline="30000" dirty="0">
                <a:latin typeface="+mn-ea"/>
              </a:rPr>
              <a:t>*1</a:t>
            </a:r>
            <a:br>
              <a:rPr lang="en-US" altLang="ja-JP" dirty="0">
                <a:latin typeface="+mn-ea"/>
              </a:rPr>
            </a:br>
            <a:r>
              <a:rPr lang="en" altLang="ja-JP" dirty="0"/>
              <a:t>{</a:t>
            </a:r>
            <a:br>
              <a:rPr lang="en" altLang="ja-JP" dirty="0"/>
            </a:br>
            <a:r>
              <a:rPr lang="en" altLang="ja-JP" dirty="0"/>
              <a:t>”deviceId":”CP001-00000100",</a:t>
            </a:r>
            <a:br>
              <a:rPr lang="en" altLang="ja-JP" dirty="0"/>
            </a:br>
            <a:r>
              <a:rPr lang="en" altLang="ja-JP" dirty="0"/>
              <a:t>"randomNumberTableId":"00000100",</a:t>
            </a:r>
            <a:br>
              <a:rPr lang="en" altLang="ja-JP" dirty="0"/>
            </a:br>
            <a:r>
              <a:rPr lang="en" altLang="ja-JP" dirty="0"/>
              <a:t>"randomNumberTable":"Phanapei0zej4ahYoo3yee6UMiu9zo1iqu5aiReughiuT5peePuShaiCuaTho4qua0PuoluW1EeJahzi6Ujei9OgoSee3ieno0johvu9ToPhah9Ahquoh2za4oaw6Oorohqu1eisei8ceithongie4soh3wie3oR8Yab6IaYoarohwuv5jaij0XooNgieMiethiebeijae2quie8aeBiew5ohbohPahshohvaitheeYeefa2ahyaet2ais8yei4p”</a:t>
            </a:r>
            <a:br>
              <a:rPr lang="en" altLang="ja-JP" dirty="0"/>
            </a:br>
            <a:r>
              <a:rPr lang="en" altLang="ja-JP" dirty="0"/>
              <a:t>}</a:t>
            </a:r>
          </a:p>
          <a:p>
            <a:pPr marL="0" indent="0">
              <a:buNone/>
            </a:pPr>
            <a:br>
              <a:rPr lang="en-US" altLang="ja-JP" dirty="0">
                <a:latin typeface="+mn-ea"/>
              </a:rPr>
            </a:br>
            <a:r>
              <a:rPr lang="en-US" altLang="ja-JP" dirty="0">
                <a:latin typeface="+mn-ea"/>
              </a:rPr>
              <a:t>Remarks: </a:t>
            </a:r>
            <a:br>
              <a:rPr lang="en-US" altLang="ja-JP" dirty="0">
                <a:latin typeface="+mn-ea"/>
              </a:rPr>
            </a:br>
            <a:r>
              <a:rPr lang="en-US" altLang="ja-JP" dirty="0">
                <a:latin typeface="+mn-ea"/>
              </a:rPr>
              <a:t>*1. The above table is just an example. The actual tables are generated by FW build environment for a device by device basis together with its </a:t>
            </a:r>
            <a:r>
              <a:rPr lang="en-US" altLang="ja-JP" dirty="0" err="1">
                <a:latin typeface="+mn-ea"/>
              </a:rPr>
              <a:t>deviceID</a:t>
            </a:r>
            <a:r>
              <a:rPr lang="en-US" altLang="ja-JP" dirty="0">
                <a:latin typeface="+mn-ea"/>
              </a:rPr>
              <a:t> as described before,</a:t>
            </a:r>
            <a:r>
              <a:rPr lang="ja-JP" altLang="en-US">
                <a:latin typeface="+mn-ea"/>
              </a:rPr>
              <a:t> </a:t>
            </a:r>
            <a:r>
              <a:rPr lang="en-US" altLang="ja-JP" dirty="0">
                <a:latin typeface="+mn-ea"/>
              </a:rPr>
              <a:t>having characters from “0~9”, “A~Z” and “</a:t>
            </a:r>
            <a:r>
              <a:rPr lang="en-US" altLang="ja-JP" dirty="0" err="1">
                <a:latin typeface="+mn-ea"/>
              </a:rPr>
              <a:t>a~z</a:t>
            </a:r>
            <a:r>
              <a:rPr lang="en-US" altLang="ja-JP" dirty="0">
                <a:latin typeface="+mn-ea"/>
              </a:rPr>
              <a:t>”. </a:t>
            </a:r>
            <a:endParaRPr lang="ja-JP" altLang="ja-JP">
              <a:latin typeface="+mn-ea"/>
            </a:endParaRPr>
          </a:p>
          <a:p>
            <a:endParaRPr kumimoji="1" lang="en-US" altLang="ja-JP" dirty="0">
              <a:latin typeface="+mn-ea"/>
            </a:endParaRPr>
          </a:p>
        </p:txBody>
      </p:sp>
    </p:spTree>
    <p:extLst>
      <p:ext uri="{BB962C8B-B14F-4D97-AF65-F5344CB8AC3E}">
        <p14:creationId xmlns:p14="http://schemas.microsoft.com/office/powerpoint/2010/main" val="309772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8ECA-C97C-9740-ABD9-FAEFAED60184}"/>
              </a:ext>
            </a:extLst>
          </p:cNvPr>
          <p:cNvSpPr>
            <a:spLocks noGrp="1"/>
          </p:cNvSpPr>
          <p:nvPr>
            <p:ph type="title"/>
          </p:nvPr>
        </p:nvSpPr>
        <p:spPr/>
        <p:txBody>
          <a:bodyPr/>
          <a:lstStyle/>
          <a:p>
            <a:r>
              <a:rPr kumimoji="1" lang="en-US" altLang="ja-JP" dirty="0">
                <a:latin typeface="+mj-ea"/>
              </a:rPr>
              <a:t>How to use random number table and MD5 hash calculation</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3337E0CE-F54E-B844-B018-AC9BF83BD28F}"/>
              </a:ext>
            </a:extLst>
          </p:cNvPr>
          <p:cNvSpPr>
            <a:spLocks noGrp="1"/>
          </p:cNvSpPr>
          <p:nvPr>
            <p:ph idx="1"/>
          </p:nvPr>
        </p:nvSpPr>
        <p:spPr>
          <a:xfrm>
            <a:off x="677334" y="2160589"/>
            <a:ext cx="8596668" cy="4087811"/>
          </a:xfrm>
        </p:spPr>
        <p:txBody>
          <a:bodyPr>
            <a:normAutofit fontScale="77500" lnSpcReduction="20000"/>
          </a:bodyPr>
          <a:lstStyle/>
          <a:p>
            <a:r>
              <a:rPr lang="en-US" altLang="ja-JP" sz="2000" dirty="0">
                <a:latin typeface="+mn-ea"/>
              </a:rPr>
              <a:t>How to pick up random numbers</a:t>
            </a:r>
          </a:p>
          <a:p>
            <a:pPr lvl="1"/>
            <a:r>
              <a:rPr lang="en-US" altLang="ja-JP" sz="1800" dirty="0">
                <a:latin typeface="+mn-ea"/>
              </a:rPr>
              <a:t>Example of parameters informed from the FW of the lock. </a:t>
            </a:r>
            <a:br>
              <a:rPr lang="en-US" altLang="ja-JP" sz="1800" dirty="0">
                <a:latin typeface="+mn-ea"/>
              </a:rPr>
            </a:br>
            <a:r>
              <a:rPr lang="en-US" altLang="ja-JP" sz="1800" dirty="0">
                <a:latin typeface="+mn-ea"/>
              </a:rPr>
              <a:t>X = Starting position = 5</a:t>
            </a:r>
            <a:br>
              <a:rPr lang="en-US" altLang="ja-JP" sz="1800" dirty="0">
                <a:latin typeface="+mn-ea"/>
              </a:rPr>
            </a:br>
            <a:r>
              <a:rPr lang="en-US" altLang="ja-JP" sz="1800" dirty="0">
                <a:latin typeface="+mn-ea"/>
              </a:rPr>
              <a:t>Y = Length of the key = 16</a:t>
            </a:r>
            <a:br>
              <a:rPr lang="en-US" altLang="ja-JP" sz="1800" dirty="0">
                <a:latin typeface="+mn-ea"/>
              </a:rPr>
            </a:br>
            <a:r>
              <a:rPr lang="en-US" altLang="ja-JP" sz="1800" dirty="0">
                <a:latin typeface="+mn-ea"/>
              </a:rPr>
              <a:t>Z = distance to the next = 7</a:t>
            </a:r>
          </a:p>
          <a:p>
            <a:pPr lvl="1"/>
            <a:r>
              <a:rPr lang="en-US" altLang="ja-JP" sz="1800" dirty="0">
                <a:latin typeface="+mn-ea"/>
              </a:rPr>
              <a:t>How the string is made.</a:t>
            </a:r>
            <a:br>
              <a:rPr lang="en-US" altLang="ja-JP" sz="1800" dirty="0">
                <a:latin typeface="+mn-ea"/>
              </a:rPr>
            </a:br>
            <a:r>
              <a:rPr lang="en-US" altLang="ja-JP" sz="1800" dirty="0">
                <a:latin typeface="+mn-ea"/>
              </a:rPr>
              <a:t>1</a:t>
            </a:r>
            <a:r>
              <a:rPr lang="en-US" altLang="ja-JP" sz="1800" baseline="30000" dirty="0">
                <a:latin typeface="+mn-ea"/>
              </a:rPr>
              <a:t>st</a:t>
            </a:r>
            <a:r>
              <a:rPr lang="en-US" altLang="ja-JP" sz="1800" dirty="0">
                <a:latin typeface="+mn-ea"/>
              </a:rPr>
              <a:t> character = a (the 5</a:t>
            </a:r>
            <a:r>
              <a:rPr lang="en-US" altLang="ja-JP" sz="1800" baseline="30000" dirty="0">
                <a:latin typeface="+mn-ea"/>
              </a:rPr>
              <a:t>th</a:t>
            </a:r>
            <a:r>
              <a:rPr lang="en-US" altLang="ja-JP" sz="1800" dirty="0">
                <a:latin typeface="+mn-ea"/>
              </a:rPr>
              <a:t> digit from the beginning of the table)</a:t>
            </a:r>
            <a:br>
              <a:rPr lang="en-US" altLang="ja-JP" sz="1800" dirty="0">
                <a:latin typeface="+mn-ea"/>
              </a:rPr>
            </a:br>
            <a:r>
              <a:rPr lang="en-US" altLang="ja-JP" sz="1800" dirty="0">
                <a:latin typeface="+mn-ea"/>
              </a:rPr>
              <a:t>2</a:t>
            </a:r>
            <a:r>
              <a:rPr lang="en-US" altLang="ja-JP" sz="1800" baseline="30000" dirty="0">
                <a:latin typeface="+mn-ea"/>
              </a:rPr>
              <a:t>nd</a:t>
            </a:r>
            <a:r>
              <a:rPr lang="en-US" altLang="ja-JP" sz="1800" dirty="0">
                <a:latin typeface="+mn-ea"/>
              </a:rPr>
              <a:t> character = j (the 12</a:t>
            </a:r>
            <a:r>
              <a:rPr lang="en-US" altLang="ja-JP" sz="1800" baseline="30000" dirty="0">
                <a:latin typeface="+mn-ea"/>
              </a:rPr>
              <a:t>th</a:t>
            </a:r>
            <a:r>
              <a:rPr lang="en-US" altLang="ja-JP" sz="1800" dirty="0">
                <a:latin typeface="+mn-ea"/>
              </a:rPr>
              <a:t> (= 5 + 7) from the beginning of the table)</a:t>
            </a:r>
            <a:br>
              <a:rPr lang="en-US" altLang="ja-JP" sz="1800" dirty="0">
                <a:latin typeface="+mn-ea"/>
              </a:rPr>
            </a:br>
            <a:r>
              <a:rPr lang="en-US" altLang="ja-JP" sz="1800" dirty="0">
                <a:latin typeface="+mn-ea"/>
              </a:rPr>
              <a:t>3</a:t>
            </a:r>
            <a:r>
              <a:rPr lang="en-US" altLang="ja-JP" sz="1800" baseline="30000" dirty="0">
                <a:latin typeface="+mn-ea"/>
              </a:rPr>
              <a:t>rd</a:t>
            </a:r>
            <a:r>
              <a:rPr lang="en-US" altLang="ja-JP" sz="1800" dirty="0">
                <a:latin typeface="+mn-ea"/>
              </a:rPr>
              <a:t> character = 3 (the 19</a:t>
            </a:r>
            <a:r>
              <a:rPr lang="en-US" altLang="ja-JP" sz="1800" baseline="30000" dirty="0">
                <a:latin typeface="+mn-ea"/>
              </a:rPr>
              <a:t>th</a:t>
            </a:r>
            <a:r>
              <a:rPr lang="en-US" altLang="ja-JP" sz="1800" dirty="0">
                <a:latin typeface="+mn-ea"/>
              </a:rPr>
              <a:t> (=12 + 7) from the beginning of the table)</a:t>
            </a:r>
            <a:br>
              <a:rPr lang="en-US" altLang="ja-JP" sz="1800" dirty="0">
                <a:latin typeface="+mn-ea"/>
              </a:rPr>
            </a:br>
            <a:r>
              <a:rPr lang="en-US" altLang="ja-JP" sz="1800" dirty="0">
                <a:latin typeface="+mn-ea"/>
              </a:rPr>
              <a:t>4</a:t>
            </a:r>
            <a:r>
              <a:rPr lang="en-US" altLang="ja-JP" sz="1800" baseline="30000" dirty="0">
                <a:latin typeface="+mn-ea"/>
              </a:rPr>
              <a:t>th</a:t>
            </a:r>
            <a:r>
              <a:rPr lang="en-US" altLang="ja-JP" sz="1800" dirty="0">
                <a:latin typeface="+mn-ea"/>
              </a:rPr>
              <a:t> character = </a:t>
            </a:r>
            <a:r>
              <a:rPr lang="en-US" altLang="ja-JP" sz="1800" dirty="0" err="1">
                <a:latin typeface="+mn-ea"/>
              </a:rPr>
              <a:t>i</a:t>
            </a:r>
            <a:r>
              <a:rPr lang="en-US" altLang="ja-JP" sz="1800" dirty="0">
                <a:latin typeface="+mn-ea"/>
              </a:rPr>
              <a:t> (the 26</a:t>
            </a:r>
            <a:r>
              <a:rPr lang="en-US" altLang="ja-JP" sz="1800" baseline="30000" dirty="0">
                <a:latin typeface="+mn-ea"/>
              </a:rPr>
              <a:t>th</a:t>
            </a:r>
            <a:r>
              <a:rPr lang="en-US" altLang="ja-JP" sz="1800" dirty="0">
                <a:latin typeface="+mn-ea"/>
              </a:rPr>
              <a:t>)</a:t>
            </a:r>
            <a:br>
              <a:rPr lang="en-US" altLang="ja-JP" sz="1800" dirty="0">
                <a:latin typeface="+mn-ea"/>
              </a:rPr>
            </a:br>
            <a:r>
              <a:rPr lang="en-US" altLang="ja-JP" sz="1800" dirty="0">
                <a:latin typeface="+mn-ea"/>
              </a:rPr>
              <a:t>…</a:t>
            </a:r>
            <a:br>
              <a:rPr lang="en-US" altLang="ja-JP" sz="1800" dirty="0">
                <a:latin typeface="+mn-ea"/>
              </a:rPr>
            </a:br>
            <a:r>
              <a:rPr lang="en-US" altLang="ja-JP" sz="1800" dirty="0">
                <a:latin typeface="+mn-ea"/>
              </a:rPr>
              <a:t>15</a:t>
            </a:r>
            <a:r>
              <a:rPr lang="en-US" altLang="ja-JP" sz="1800" baseline="30000" dirty="0">
                <a:latin typeface="+mn-ea"/>
              </a:rPr>
              <a:t>th</a:t>
            </a:r>
            <a:r>
              <a:rPr lang="en-US" altLang="ja-JP" sz="1800" dirty="0">
                <a:latin typeface="+mn-ea"/>
              </a:rPr>
              <a:t> character = u (the 103</a:t>
            </a:r>
            <a:r>
              <a:rPr lang="en-US" altLang="ja-JP" sz="1800" baseline="30000" dirty="0">
                <a:latin typeface="+mn-ea"/>
              </a:rPr>
              <a:t>rd</a:t>
            </a:r>
            <a:r>
              <a:rPr lang="en-US" altLang="ja-JP" sz="1800" dirty="0">
                <a:latin typeface="+mn-ea"/>
              </a:rPr>
              <a:t>)</a:t>
            </a:r>
            <a:br>
              <a:rPr lang="en-US" altLang="ja-JP" sz="1800" dirty="0">
                <a:latin typeface="+mn-ea"/>
              </a:rPr>
            </a:br>
            <a:r>
              <a:rPr lang="en-US" altLang="ja-JP" sz="1800" dirty="0">
                <a:latin typeface="+mn-ea"/>
              </a:rPr>
              <a:t>16</a:t>
            </a:r>
            <a:r>
              <a:rPr lang="en-US" altLang="ja-JP" sz="1800" baseline="30000" dirty="0">
                <a:latin typeface="+mn-ea"/>
              </a:rPr>
              <a:t>th</a:t>
            </a:r>
            <a:r>
              <a:rPr lang="en-US" altLang="ja-JP" sz="1800" dirty="0">
                <a:latin typeface="+mn-ea"/>
              </a:rPr>
              <a:t> character = h (the 110</a:t>
            </a:r>
            <a:r>
              <a:rPr lang="en-US" altLang="ja-JP" sz="1800" baseline="30000" dirty="0">
                <a:latin typeface="+mn-ea"/>
              </a:rPr>
              <a:t>th</a:t>
            </a:r>
            <a:r>
              <a:rPr lang="en-US" altLang="ja-JP" sz="1800" dirty="0">
                <a:latin typeface="+mn-ea"/>
              </a:rPr>
              <a:t>)</a:t>
            </a:r>
            <a:br>
              <a:rPr lang="en-US" altLang="ja-JP" sz="1800" dirty="0">
                <a:latin typeface="+mn-ea"/>
              </a:rPr>
            </a:br>
            <a:br>
              <a:rPr lang="en-US" altLang="ja-JP" sz="1800" dirty="0">
                <a:latin typeface="+mn-ea"/>
              </a:rPr>
            </a:br>
            <a:r>
              <a:rPr lang="en" altLang="ja-JP" sz="2100" dirty="0">
                <a:latin typeface="MS Gothic" panose="020B0609070205080204" pitchFamily="49" charset="-128"/>
                <a:ea typeface="MS Gothic" panose="020B0609070205080204" pitchFamily="49" charset="-128"/>
              </a:rPr>
              <a:t>Phan</a:t>
            </a:r>
            <a:r>
              <a:rPr lang="en" altLang="ja-JP" sz="2100" dirty="0">
                <a:solidFill>
                  <a:srgbClr val="FF0000"/>
                </a:solidFill>
                <a:latin typeface="MS Gothic" panose="020B0609070205080204" pitchFamily="49" charset="-128"/>
                <a:ea typeface="MS Gothic" panose="020B0609070205080204" pitchFamily="49" charset="-128"/>
              </a:rPr>
              <a:t>a</a:t>
            </a:r>
            <a:r>
              <a:rPr lang="en" altLang="ja-JP" sz="2100" dirty="0">
                <a:latin typeface="MS Gothic" panose="020B0609070205080204" pitchFamily="49" charset="-128"/>
                <a:ea typeface="MS Gothic" panose="020B0609070205080204" pitchFamily="49" charset="-128"/>
              </a:rPr>
              <a:t>pei0ze</a:t>
            </a:r>
            <a:r>
              <a:rPr lang="en" altLang="ja-JP" sz="2100" dirty="0">
                <a:solidFill>
                  <a:srgbClr val="FF0000"/>
                </a:solidFill>
                <a:latin typeface="MS Gothic" panose="020B0609070205080204" pitchFamily="49" charset="-128"/>
                <a:ea typeface="MS Gothic" panose="020B0609070205080204" pitchFamily="49" charset="-128"/>
              </a:rPr>
              <a:t>j</a:t>
            </a:r>
            <a:r>
              <a:rPr lang="en" altLang="ja-JP" sz="2100" dirty="0">
                <a:latin typeface="MS Gothic" panose="020B0609070205080204" pitchFamily="49" charset="-128"/>
                <a:ea typeface="MS Gothic" panose="020B0609070205080204" pitchFamily="49" charset="-128"/>
              </a:rPr>
              <a:t>4ahYoo</a:t>
            </a:r>
            <a:r>
              <a:rPr lang="en" altLang="ja-JP" sz="2100" dirty="0">
                <a:solidFill>
                  <a:srgbClr val="FF0000"/>
                </a:solidFill>
                <a:latin typeface="MS Gothic" panose="020B0609070205080204" pitchFamily="49" charset="-128"/>
                <a:ea typeface="MS Gothic" panose="020B0609070205080204" pitchFamily="49" charset="-128"/>
              </a:rPr>
              <a:t>3</a:t>
            </a:r>
            <a:r>
              <a:rPr lang="en" altLang="ja-JP" sz="2100" dirty="0">
                <a:latin typeface="MS Gothic" panose="020B0609070205080204" pitchFamily="49" charset="-128"/>
                <a:ea typeface="MS Gothic" panose="020B0609070205080204" pitchFamily="49" charset="-128"/>
              </a:rPr>
              <a:t>yee6UM</a:t>
            </a:r>
            <a:r>
              <a:rPr lang="en" altLang="ja-JP" sz="2100" dirty="0">
                <a:solidFill>
                  <a:srgbClr val="FF0000"/>
                </a:solidFill>
                <a:latin typeface="MS Gothic" panose="020B0609070205080204" pitchFamily="49" charset="-128"/>
                <a:ea typeface="MS Gothic" panose="020B0609070205080204" pitchFamily="49" charset="-128"/>
              </a:rPr>
              <a:t>i</a:t>
            </a:r>
            <a:r>
              <a:rPr lang="en" altLang="ja-JP" sz="2100" dirty="0">
                <a:latin typeface="MS Gothic" panose="020B0609070205080204" pitchFamily="49" charset="-128"/>
                <a:ea typeface="MS Gothic" panose="020B0609070205080204" pitchFamily="49" charset="-128"/>
              </a:rPr>
              <a:t>u9zo1i</a:t>
            </a:r>
            <a:r>
              <a:rPr lang="en" altLang="ja-JP" sz="2100" dirty="0">
                <a:solidFill>
                  <a:srgbClr val="FF0000"/>
                </a:solidFill>
                <a:latin typeface="MS Gothic" panose="020B0609070205080204" pitchFamily="49" charset="-128"/>
                <a:ea typeface="MS Gothic" panose="020B0609070205080204" pitchFamily="49" charset="-128"/>
              </a:rPr>
              <a:t>q</a:t>
            </a:r>
            <a:r>
              <a:rPr lang="en" altLang="ja-JP" sz="2100" dirty="0">
                <a:latin typeface="MS Gothic" panose="020B0609070205080204" pitchFamily="49" charset="-128"/>
                <a:ea typeface="MS Gothic" panose="020B0609070205080204" pitchFamily="49" charset="-128"/>
              </a:rPr>
              <a:t>u5aiRe</a:t>
            </a:r>
            <a:r>
              <a:rPr lang="en" altLang="ja-JP" sz="2100" dirty="0">
                <a:solidFill>
                  <a:srgbClr val="FF0000"/>
                </a:solidFill>
                <a:latin typeface="MS Gothic" panose="020B0609070205080204" pitchFamily="49" charset="-128"/>
                <a:ea typeface="MS Gothic" panose="020B0609070205080204" pitchFamily="49" charset="-128"/>
              </a:rPr>
              <a:t>u</a:t>
            </a:r>
            <a:r>
              <a:rPr lang="en" altLang="ja-JP" sz="2100" dirty="0">
                <a:latin typeface="MS Gothic" panose="020B0609070205080204" pitchFamily="49" charset="-128"/>
                <a:ea typeface="MS Gothic" panose="020B0609070205080204" pitchFamily="49" charset="-128"/>
              </a:rPr>
              <a:t>ghiuT5</a:t>
            </a:r>
            <a:r>
              <a:rPr lang="en" altLang="ja-JP" sz="2100" dirty="0">
                <a:solidFill>
                  <a:srgbClr val="FF0000"/>
                </a:solidFill>
                <a:latin typeface="MS Gothic" panose="020B0609070205080204" pitchFamily="49" charset="-128"/>
                <a:ea typeface="MS Gothic" panose="020B0609070205080204" pitchFamily="49" charset="-128"/>
              </a:rPr>
              <a:t>p</a:t>
            </a:r>
            <a:r>
              <a:rPr lang="en" altLang="ja-JP" sz="2100" dirty="0">
                <a:latin typeface="MS Gothic" panose="020B0609070205080204" pitchFamily="49" charset="-128"/>
                <a:ea typeface="MS Gothic" panose="020B0609070205080204" pitchFamily="49" charset="-128"/>
              </a:rPr>
              <a:t>eePuSh</a:t>
            </a:r>
            <a:r>
              <a:rPr lang="en" altLang="ja-JP" sz="2100" dirty="0">
                <a:solidFill>
                  <a:srgbClr val="FF0000"/>
                </a:solidFill>
                <a:latin typeface="MS Gothic" panose="020B0609070205080204" pitchFamily="49" charset="-128"/>
                <a:ea typeface="MS Gothic" panose="020B0609070205080204" pitchFamily="49" charset="-128"/>
              </a:rPr>
              <a:t>a</a:t>
            </a:r>
            <a:r>
              <a:rPr lang="en" altLang="ja-JP" sz="2100" dirty="0">
                <a:latin typeface="MS Gothic" panose="020B0609070205080204" pitchFamily="49" charset="-128"/>
                <a:ea typeface="MS Gothic" panose="020B0609070205080204" pitchFamily="49" charset="-128"/>
              </a:rPr>
              <a:t>iCuaTh</a:t>
            </a:r>
            <a:r>
              <a:rPr lang="en" altLang="ja-JP" sz="2100" dirty="0">
                <a:solidFill>
                  <a:srgbClr val="FF0000"/>
                </a:solidFill>
                <a:latin typeface="MS Gothic" panose="020B0609070205080204" pitchFamily="49" charset="-128"/>
                <a:ea typeface="MS Gothic" panose="020B0609070205080204" pitchFamily="49" charset="-128"/>
              </a:rPr>
              <a:t>o</a:t>
            </a:r>
            <a:r>
              <a:rPr lang="en" altLang="ja-JP" sz="2100" dirty="0">
                <a:latin typeface="MS Gothic" panose="020B0609070205080204" pitchFamily="49" charset="-128"/>
                <a:ea typeface="MS Gothic" panose="020B0609070205080204" pitchFamily="49" charset="-128"/>
              </a:rPr>
              <a:t>4qua0P</a:t>
            </a:r>
            <a:r>
              <a:rPr lang="en" altLang="ja-JP" sz="2100" dirty="0">
                <a:solidFill>
                  <a:srgbClr val="FF0000"/>
                </a:solidFill>
                <a:latin typeface="MS Gothic" panose="020B0609070205080204" pitchFamily="49" charset="-128"/>
                <a:ea typeface="MS Gothic" panose="020B0609070205080204" pitchFamily="49" charset="-128"/>
              </a:rPr>
              <a:t>u</a:t>
            </a:r>
            <a:r>
              <a:rPr lang="en" altLang="ja-JP" sz="2100" dirty="0">
                <a:latin typeface="MS Gothic" panose="020B0609070205080204" pitchFamily="49" charset="-128"/>
                <a:ea typeface="MS Gothic" panose="020B0609070205080204" pitchFamily="49" charset="-128"/>
              </a:rPr>
              <a:t>oluW1E</a:t>
            </a:r>
            <a:r>
              <a:rPr lang="en" altLang="ja-JP" sz="2100" dirty="0">
                <a:solidFill>
                  <a:srgbClr val="FF0000"/>
                </a:solidFill>
                <a:latin typeface="MS Gothic" panose="020B0609070205080204" pitchFamily="49" charset="-128"/>
                <a:ea typeface="MS Gothic" panose="020B0609070205080204" pitchFamily="49" charset="-128"/>
              </a:rPr>
              <a:t>e</a:t>
            </a:r>
            <a:r>
              <a:rPr lang="en" altLang="ja-JP" sz="2100" dirty="0">
                <a:latin typeface="MS Gothic" panose="020B0609070205080204" pitchFamily="49" charset="-128"/>
                <a:ea typeface="MS Gothic" panose="020B0609070205080204" pitchFamily="49" charset="-128"/>
              </a:rPr>
              <a:t>Jahzi6</a:t>
            </a:r>
            <a:r>
              <a:rPr lang="en" altLang="ja-JP" sz="2100" dirty="0">
                <a:solidFill>
                  <a:srgbClr val="FF0000"/>
                </a:solidFill>
                <a:latin typeface="MS Gothic" panose="020B0609070205080204" pitchFamily="49" charset="-128"/>
                <a:ea typeface="MS Gothic" panose="020B0609070205080204" pitchFamily="49" charset="-128"/>
              </a:rPr>
              <a:t>U</a:t>
            </a:r>
            <a:r>
              <a:rPr lang="en" altLang="ja-JP" sz="2100" dirty="0">
                <a:latin typeface="MS Gothic" panose="020B0609070205080204" pitchFamily="49" charset="-128"/>
                <a:ea typeface="MS Gothic" panose="020B0609070205080204" pitchFamily="49" charset="-128"/>
              </a:rPr>
              <a:t>jei9Og</a:t>
            </a:r>
            <a:r>
              <a:rPr lang="en" altLang="ja-JP" sz="2100" dirty="0">
                <a:solidFill>
                  <a:srgbClr val="FF0000"/>
                </a:solidFill>
                <a:latin typeface="MS Gothic" panose="020B0609070205080204" pitchFamily="49" charset="-128"/>
                <a:ea typeface="MS Gothic" panose="020B0609070205080204" pitchFamily="49" charset="-128"/>
              </a:rPr>
              <a:t>o</a:t>
            </a:r>
            <a:r>
              <a:rPr lang="en" altLang="ja-JP" sz="2100" dirty="0">
                <a:latin typeface="MS Gothic" panose="020B0609070205080204" pitchFamily="49" charset="-128"/>
                <a:ea typeface="MS Gothic" panose="020B0609070205080204" pitchFamily="49" charset="-128"/>
              </a:rPr>
              <a:t>See3ie</a:t>
            </a:r>
            <a:r>
              <a:rPr lang="en" altLang="ja-JP" sz="2100" dirty="0">
                <a:solidFill>
                  <a:srgbClr val="FF0000"/>
                </a:solidFill>
                <a:latin typeface="MS Gothic" panose="020B0609070205080204" pitchFamily="49" charset="-128"/>
                <a:ea typeface="MS Gothic" panose="020B0609070205080204" pitchFamily="49" charset="-128"/>
              </a:rPr>
              <a:t>n</a:t>
            </a:r>
            <a:r>
              <a:rPr lang="en" altLang="ja-JP" sz="2100" dirty="0">
                <a:latin typeface="MS Gothic" panose="020B0609070205080204" pitchFamily="49" charset="-128"/>
                <a:ea typeface="MS Gothic" panose="020B0609070205080204" pitchFamily="49" charset="-128"/>
              </a:rPr>
              <a:t>o0johv</a:t>
            </a:r>
            <a:r>
              <a:rPr lang="en" altLang="ja-JP" sz="2100" dirty="0">
                <a:solidFill>
                  <a:srgbClr val="FF0000"/>
                </a:solidFill>
                <a:latin typeface="MS Gothic" panose="020B0609070205080204" pitchFamily="49" charset="-128"/>
                <a:ea typeface="MS Gothic" panose="020B0609070205080204" pitchFamily="49" charset="-128"/>
              </a:rPr>
              <a:t>u</a:t>
            </a:r>
            <a:r>
              <a:rPr lang="en" altLang="ja-JP" sz="2100" dirty="0">
                <a:latin typeface="MS Gothic" panose="020B0609070205080204" pitchFamily="49" charset="-128"/>
                <a:ea typeface="MS Gothic" panose="020B0609070205080204" pitchFamily="49" charset="-128"/>
              </a:rPr>
              <a:t>9ToPha</a:t>
            </a:r>
            <a:r>
              <a:rPr lang="en" altLang="ja-JP" sz="2100" dirty="0">
                <a:solidFill>
                  <a:srgbClr val="FF0000"/>
                </a:solidFill>
                <a:latin typeface="MS Gothic" panose="020B0609070205080204" pitchFamily="49" charset="-128"/>
                <a:ea typeface="MS Gothic" panose="020B0609070205080204" pitchFamily="49" charset="-128"/>
              </a:rPr>
              <a:t>h</a:t>
            </a:r>
            <a:r>
              <a:rPr lang="en" altLang="ja-JP" sz="2100" dirty="0">
                <a:latin typeface="MS Gothic" panose="020B0609070205080204" pitchFamily="49" charset="-128"/>
                <a:ea typeface="MS Gothic" panose="020B0609070205080204" pitchFamily="49" charset="-128"/>
              </a:rPr>
              <a:t>9Ahquoh2za4oaw6Oorohqu1eisei8ceithongie4soh3wie3oR8Yab6IaYoarohwuv5jaij0XooNgieMiethiebeijae2quie8aeBiew5ohbohPahshohvaitheeYeefa2ahyaet2ais8yei4p </a:t>
            </a:r>
            <a:endParaRPr lang="en" altLang="ja-JP" sz="1800" dirty="0">
              <a:latin typeface="MS Gothic" panose="020B0609070205080204" pitchFamily="49" charset="-128"/>
              <a:ea typeface="MS Gothic" panose="020B0609070205080204" pitchFamily="49" charset="-128"/>
            </a:endParaRPr>
          </a:p>
          <a:p>
            <a:pPr lvl="1"/>
            <a:r>
              <a:rPr lang="en-US" altLang="ja-JP" sz="1800" dirty="0">
                <a:latin typeface="+mn-ea"/>
              </a:rPr>
              <a:t>Finally, 16 (= Length) characters string is made.</a:t>
            </a:r>
            <a:br>
              <a:rPr lang="en-US" altLang="ja-JP" sz="1800" dirty="0">
                <a:latin typeface="+mn-ea"/>
              </a:rPr>
            </a:br>
            <a:r>
              <a:rPr lang="en-US" altLang="ja-JP" sz="1800" dirty="0">
                <a:latin typeface="+mn-ea"/>
              </a:rPr>
              <a:t>“aj3iqupaoueUonuh”</a:t>
            </a:r>
            <a:endParaRPr kumimoji="1" lang="en-US" altLang="ja-JP" dirty="0">
              <a:latin typeface="+mn-ea"/>
            </a:endParaRPr>
          </a:p>
        </p:txBody>
      </p:sp>
    </p:spTree>
    <p:extLst>
      <p:ext uri="{BB962C8B-B14F-4D97-AF65-F5344CB8AC3E}">
        <p14:creationId xmlns:p14="http://schemas.microsoft.com/office/powerpoint/2010/main" val="299462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A8ECA-C97C-9740-ABD9-FAEFAED60184}"/>
              </a:ext>
            </a:extLst>
          </p:cNvPr>
          <p:cNvSpPr>
            <a:spLocks noGrp="1"/>
          </p:cNvSpPr>
          <p:nvPr>
            <p:ph type="title"/>
          </p:nvPr>
        </p:nvSpPr>
        <p:spPr/>
        <p:txBody>
          <a:bodyPr/>
          <a:lstStyle/>
          <a:p>
            <a:r>
              <a:rPr kumimoji="1" lang="en-US" altLang="ja-JP" dirty="0">
                <a:latin typeface="+mj-ea"/>
              </a:rPr>
              <a:t>How to use random number table and MD5 hash calculation</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3337E0CE-F54E-B844-B018-AC9BF83BD28F}"/>
              </a:ext>
            </a:extLst>
          </p:cNvPr>
          <p:cNvSpPr>
            <a:spLocks noGrp="1"/>
          </p:cNvSpPr>
          <p:nvPr>
            <p:ph idx="1"/>
          </p:nvPr>
        </p:nvSpPr>
        <p:spPr>
          <a:xfrm>
            <a:off x="677334" y="1930399"/>
            <a:ext cx="8596668" cy="4740031"/>
          </a:xfrm>
        </p:spPr>
        <p:txBody>
          <a:bodyPr>
            <a:normAutofit fontScale="70000" lnSpcReduction="20000"/>
          </a:bodyPr>
          <a:lstStyle/>
          <a:p>
            <a:r>
              <a:rPr lang="en-US" altLang="ja-JP" sz="2000" dirty="0">
                <a:latin typeface="+mn-ea"/>
              </a:rPr>
              <a:t>The usage of MD5 </a:t>
            </a:r>
            <a:br>
              <a:rPr lang="en-US" altLang="ja-JP" sz="2000" dirty="0">
                <a:latin typeface="+mn-ea"/>
              </a:rPr>
            </a:br>
            <a:br>
              <a:rPr lang="en-US" altLang="ja-JP" sz="2000" dirty="0">
                <a:latin typeface="+mn-ea"/>
              </a:rPr>
            </a:br>
            <a:r>
              <a:rPr lang="en-US" altLang="ja-JP" dirty="0">
                <a:latin typeface="+mn-ea"/>
              </a:rPr>
              <a:t>In the proposed sequence, hash is calculated for the string (“</a:t>
            </a:r>
            <a:r>
              <a:rPr lang="en-US" altLang="ja-JP" dirty="0" err="1">
                <a:latin typeface="+mn-ea"/>
              </a:rPr>
              <a:t>close”or“open</a:t>
            </a:r>
            <a:r>
              <a:rPr lang="en-US" altLang="ja-JP" dirty="0">
                <a:latin typeface="+mn-ea"/>
              </a:rPr>
              <a:t>”  + “MSG1” + “key picked up from the random number table”).</a:t>
            </a:r>
            <a:endParaRPr lang="ja-JP" altLang="ja-JP">
              <a:latin typeface="+mn-ea"/>
            </a:endParaRPr>
          </a:p>
          <a:p>
            <a:pPr lvl="1"/>
            <a:r>
              <a:rPr lang="en-US" altLang="ja-JP" dirty="0">
                <a:latin typeface="+mn-ea"/>
              </a:rPr>
              <a:t>“close” = ASCII character string “close” is used for CHECKIN sequence</a:t>
            </a:r>
            <a:r>
              <a:rPr lang="ja-JP" altLang="ja-JP">
                <a:latin typeface="+mn-ea"/>
              </a:rPr>
              <a:t> </a:t>
            </a:r>
          </a:p>
          <a:p>
            <a:pPr lvl="1"/>
            <a:r>
              <a:rPr lang="en-US" altLang="ja-JP" dirty="0">
                <a:latin typeface="+mn-ea"/>
              </a:rPr>
              <a:t>“open”  = ASCII character string “open” is used for CHECKOUT sequence</a:t>
            </a:r>
            <a:r>
              <a:rPr lang="ja-JP" altLang="ja-JP">
                <a:latin typeface="+mn-ea"/>
              </a:rPr>
              <a:t> </a:t>
            </a:r>
          </a:p>
          <a:p>
            <a:pPr lvl="1"/>
            <a:r>
              <a:rPr lang="en-US" altLang="ja-JP" dirty="0">
                <a:latin typeface="+mn-ea"/>
              </a:rPr>
              <a:t>“MSG1”  = ASCII character string “1A2B”in the example (but it should be also </a:t>
            </a:r>
            <a:r>
              <a:rPr lang="en-US" altLang="ja-JP" dirty="0">
                <a:solidFill>
                  <a:srgbClr val="FF0000"/>
                </a:solidFill>
                <a:latin typeface="+mn-ea"/>
              </a:rPr>
              <a:t>random</a:t>
            </a:r>
            <a:r>
              <a:rPr lang="en-US" altLang="ja-JP" dirty="0">
                <a:latin typeface="+mn-ea"/>
              </a:rPr>
              <a:t> string generated in the smartphone and must be 4 characters from ”0~9”, “</a:t>
            </a:r>
            <a:r>
              <a:rPr lang="en-US" altLang="ja-JP" dirty="0" err="1">
                <a:latin typeface="+mn-ea"/>
              </a:rPr>
              <a:t>a~z</a:t>
            </a:r>
            <a:r>
              <a:rPr lang="en-US" altLang="ja-JP" dirty="0">
                <a:latin typeface="+mn-ea"/>
              </a:rPr>
              <a:t>” and “A~Z”.</a:t>
            </a:r>
            <a:r>
              <a:rPr lang="en" altLang="ja-JP" dirty="0"/>
              <a:t>  </a:t>
            </a:r>
            <a:r>
              <a:rPr lang="en" altLang="ja-JP" dirty="0">
                <a:latin typeface="+mn-ea"/>
              </a:rPr>
              <a:t>[0-9a-zA-Z]{4}</a:t>
            </a:r>
            <a:r>
              <a:rPr lang="en-US" altLang="ja-JP" dirty="0">
                <a:latin typeface="+mn-ea"/>
              </a:rPr>
              <a:t> )</a:t>
            </a:r>
            <a:br>
              <a:rPr lang="en-US" altLang="ja-JP" dirty="0">
                <a:latin typeface="+mn-ea"/>
              </a:rPr>
            </a:br>
            <a:r>
              <a:rPr lang="en-US" altLang="ja-JP" dirty="0">
                <a:solidFill>
                  <a:srgbClr val="FF0000"/>
                </a:solidFill>
                <a:latin typeface="+mn-ea"/>
              </a:rPr>
              <a:t>This value is used to create parameters “x”, “y” and “z”.  In order to create different set of X,Y and Z every time, MSG1 must consist of randomly generated characters.</a:t>
            </a:r>
            <a:endParaRPr lang="ja-JP" altLang="ja-JP">
              <a:solidFill>
                <a:srgbClr val="FF0000"/>
              </a:solidFill>
              <a:latin typeface="+mn-ea"/>
            </a:endParaRPr>
          </a:p>
          <a:p>
            <a:pPr lvl="1"/>
            <a:r>
              <a:rPr lang="en-US" altLang="ja-JP" dirty="0">
                <a:latin typeface="+mn-ea"/>
              </a:rPr>
              <a:t>“key” = “aj3iqupaoueUonuh” as composed in the previous page.</a:t>
            </a:r>
            <a:br>
              <a:rPr lang="en-US" altLang="ja-JP" dirty="0">
                <a:latin typeface="+mn-ea"/>
              </a:rPr>
            </a:br>
            <a:endParaRPr lang="en-US" altLang="ja-JP" dirty="0">
              <a:latin typeface="+mn-ea"/>
            </a:endParaRPr>
          </a:p>
          <a:p>
            <a:pPr marL="0" indent="0">
              <a:buNone/>
            </a:pPr>
            <a:r>
              <a:rPr lang="en-US" altLang="ja-JP" dirty="0">
                <a:latin typeface="+mn-ea"/>
              </a:rPr>
              <a:t>	That is, MD5 algorithm is applied for the string (respectively for close case and open case)</a:t>
            </a:r>
            <a:br>
              <a:rPr lang="en-US" altLang="ja-JP" dirty="0">
                <a:latin typeface="+mn-ea"/>
              </a:rPr>
            </a:br>
            <a:r>
              <a:rPr lang="en-US" altLang="ja-JP" dirty="0">
                <a:latin typeface="+mn-ea"/>
              </a:rPr>
              <a:t>        “MSG2” = “close1A2Baj3iqupaoueUonuh” or “open1A2Baj3iqupaoueUonuh”</a:t>
            </a:r>
            <a:endParaRPr lang="ja-JP" altLang="ja-JP">
              <a:latin typeface="+mn-ea"/>
            </a:endParaRPr>
          </a:p>
          <a:p>
            <a:pPr lvl="1"/>
            <a:r>
              <a:rPr lang="en-US" altLang="ja-JP" dirty="0">
                <a:latin typeface="+mn-ea"/>
              </a:rPr>
              <a:t>As both of the server and the FW shares the same random number table (the ID is the same as the last 8 digits of the </a:t>
            </a:r>
            <a:r>
              <a:rPr lang="en-US" altLang="ja-JP" dirty="0" err="1">
                <a:latin typeface="+mn-ea"/>
              </a:rPr>
              <a:t>deviceID</a:t>
            </a:r>
            <a:r>
              <a:rPr lang="en-US" altLang="ja-JP" dirty="0">
                <a:latin typeface="+mn-ea"/>
              </a:rPr>
              <a:t>), the hash value at the both ends must be the same.</a:t>
            </a:r>
          </a:p>
          <a:p>
            <a:pPr lvl="1"/>
            <a:r>
              <a:rPr lang="en-US" altLang="ja-JP" dirty="0">
                <a:latin typeface="+mn-ea"/>
              </a:rPr>
              <a:t>The result of digest (128bits) must be converted to 32 ASCII characters string of “0~9” and “</a:t>
            </a:r>
            <a:r>
              <a:rPr lang="en-US" altLang="ja-JP" dirty="0" err="1">
                <a:latin typeface="+mn-ea"/>
              </a:rPr>
              <a:t>a~z</a:t>
            </a:r>
            <a:r>
              <a:rPr lang="en-US" altLang="ja-JP" dirty="0">
                <a:latin typeface="+mn-ea"/>
              </a:rPr>
              <a:t>”. </a:t>
            </a:r>
            <a:r>
              <a:rPr lang="en" altLang="ja-JP" dirty="0">
                <a:latin typeface="+mn-ea"/>
              </a:rPr>
              <a:t>[0-9a-z]{32} </a:t>
            </a:r>
          </a:p>
          <a:p>
            <a:pPr lvl="2"/>
            <a:r>
              <a:rPr lang="en" altLang="ja-JP" dirty="0">
                <a:latin typeface="+mn-ea"/>
              </a:rPr>
              <a:t>E.g. 0x</a:t>
            </a:r>
            <a:r>
              <a:rPr lang="en" altLang="ja-JP" dirty="0"/>
              <a:t>0c94fc99339f ….   </a:t>
            </a:r>
            <a:r>
              <a:rPr lang="en" altLang="ja-JP" dirty="0">
                <a:sym typeface="Wingdings" pitchFamily="2" charset="2"/>
              </a:rPr>
              <a:t> 0x30633934666339…..  = “0”“c””9””4””f””c””9”……… </a:t>
            </a:r>
            <a:endParaRPr lang="ja-JP" altLang="ja-JP">
              <a:latin typeface="+mn-ea"/>
            </a:endParaRPr>
          </a:p>
          <a:p>
            <a:r>
              <a:rPr lang="en-US" altLang="ja-JP" dirty="0">
                <a:latin typeface="+mn-ea"/>
              </a:rPr>
              <a:t>FW will check the hash value to make sure that it is connected to the correct server through the smartphone.</a:t>
            </a:r>
            <a:br>
              <a:rPr lang="en-US" altLang="ja-JP" dirty="0">
                <a:latin typeface="+mn-ea"/>
              </a:rPr>
            </a:br>
            <a:r>
              <a:rPr lang="en-US" altLang="ja-JP" dirty="0">
                <a:latin typeface="+mn-ea"/>
              </a:rPr>
              <a:t>Even if someone copied the application and put it into his phone, it cannot provide the correct Hash value without talking to the server, though he would be able to connect his phone to the lock via BLE.</a:t>
            </a:r>
            <a:endParaRPr lang="ja-JP" altLang="ja-JP">
              <a:latin typeface="+mn-ea"/>
            </a:endParaRPr>
          </a:p>
          <a:p>
            <a:pPr lvl="1"/>
            <a:endParaRPr lang="ja-JP" altLang="ja-JP">
              <a:latin typeface="+mn-ea"/>
            </a:endParaRPr>
          </a:p>
          <a:p>
            <a:endParaRPr kumimoji="1" lang="en-US" altLang="ja-JP" dirty="0">
              <a:latin typeface="+mn-ea"/>
            </a:endParaRPr>
          </a:p>
        </p:txBody>
      </p:sp>
    </p:spTree>
    <p:extLst>
      <p:ext uri="{BB962C8B-B14F-4D97-AF65-F5344CB8AC3E}">
        <p14:creationId xmlns:p14="http://schemas.microsoft.com/office/powerpoint/2010/main" val="3474356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824D6F-1526-044C-A90F-9D650EC2BEF9}"/>
              </a:ext>
            </a:extLst>
          </p:cNvPr>
          <p:cNvSpPr>
            <a:spLocks noGrp="1"/>
          </p:cNvSpPr>
          <p:nvPr>
            <p:ph type="title"/>
          </p:nvPr>
        </p:nvSpPr>
        <p:spPr/>
        <p:txBody>
          <a:bodyPr/>
          <a:lstStyle/>
          <a:p>
            <a:pPr algn="ctr"/>
            <a:r>
              <a:rPr kumimoji="1" lang="en-US" altLang="ja-JP" dirty="0"/>
              <a:t>Commands and responses applied from CP-001 FW Ver 0.30</a:t>
            </a:r>
            <a:br>
              <a:rPr kumimoji="1" lang="en-US" altLang="ja-JP" dirty="0"/>
            </a:br>
            <a:endParaRPr kumimoji="1" lang="ja-JP" altLang="en-US"/>
          </a:p>
        </p:txBody>
      </p:sp>
    </p:spTree>
    <p:extLst>
      <p:ext uri="{BB962C8B-B14F-4D97-AF65-F5344CB8AC3E}">
        <p14:creationId xmlns:p14="http://schemas.microsoft.com/office/powerpoint/2010/main" val="320645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円/楕円 22">
            <a:extLst>
              <a:ext uri="{FF2B5EF4-FFF2-40B4-BE49-F238E27FC236}">
                <a16:creationId xmlns:a16="http://schemas.microsoft.com/office/drawing/2014/main" id="{2A717546-E15B-F046-A3B5-543D8E5092BB}"/>
              </a:ext>
            </a:extLst>
          </p:cNvPr>
          <p:cNvSpPr/>
          <p:nvPr/>
        </p:nvSpPr>
        <p:spPr>
          <a:xfrm>
            <a:off x="677691" y="1979571"/>
            <a:ext cx="999024" cy="999024"/>
          </a:xfrm>
          <a:prstGeom prst="ellipse">
            <a:avLst/>
          </a:prstGeom>
          <a:solidFill>
            <a:srgbClr val="FFC00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9" name="円/楕円 28">
            <a:extLst>
              <a:ext uri="{FF2B5EF4-FFF2-40B4-BE49-F238E27FC236}">
                <a16:creationId xmlns:a16="http://schemas.microsoft.com/office/drawing/2014/main" id="{51F5011C-E9D0-5140-A5E7-940FA2EEB51D}"/>
              </a:ext>
            </a:extLst>
          </p:cNvPr>
          <p:cNvSpPr/>
          <p:nvPr/>
        </p:nvSpPr>
        <p:spPr>
          <a:xfrm>
            <a:off x="4680503" y="5336876"/>
            <a:ext cx="865834" cy="865834"/>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2" name="タイトル 1">
            <a:extLst>
              <a:ext uri="{FF2B5EF4-FFF2-40B4-BE49-F238E27FC236}">
                <a16:creationId xmlns:a16="http://schemas.microsoft.com/office/drawing/2014/main" id="{8AE2CF65-04C4-0B47-B723-D3882DB54E7F}"/>
              </a:ext>
            </a:extLst>
          </p:cNvPr>
          <p:cNvSpPr>
            <a:spLocks noGrp="1"/>
          </p:cNvSpPr>
          <p:nvPr>
            <p:ph type="title"/>
          </p:nvPr>
        </p:nvSpPr>
        <p:spPr>
          <a:xfrm>
            <a:off x="677334" y="609600"/>
            <a:ext cx="8596668" cy="1320800"/>
          </a:xfrm>
        </p:spPr>
        <p:txBody>
          <a:bodyPr>
            <a:normAutofit/>
          </a:bodyPr>
          <a:lstStyle/>
          <a:p>
            <a:r>
              <a:rPr lang="en-US" altLang="ja-JP">
                <a:latin typeface="+mj-ea"/>
              </a:rPr>
              <a:t>Definition of system components (assumed)</a:t>
            </a:r>
            <a:endParaRPr kumimoji="1" lang="ja-JP" altLang="en-US">
              <a:latin typeface="+mj-ea"/>
            </a:endParaRPr>
          </a:p>
        </p:txBody>
      </p:sp>
      <p:grpSp>
        <p:nvGrpSpPr>
          <p:cNvPr id="3" name="グループ化 2">
            <a:extLst>
              <a:ext uri="{FF2B5EF4-FFF2-40B4-BE49-F238E27FC236}">
                <a16:creationId xmlns:a16="http://schemas.microsoft.com/office/drawing/2014/main" id="{D9E74964-82DE-A344-9262-EFF429B8F5A1}"/>
              </a:ext>
            </a:extLst>
          </p:cNvPr>
          <p:cNvGrpSpPr/>
          <p:nvPr/>
        </p:nvGrpSpPr>
        <p:grpSpPr>
          <a:xfrm>
            <a:off x="668333" y="1965402"/>
            <a:ext cx="8690820" cy="4307722"/>
            <a:chOff x="668505" y="1972273"/>
            <a:chExt cx="8690820" cy="4307722"/>
          </a:xfrm>
        </p:grpSpPr>
        <p:sp>
          <p:nvSpPr>
            <p:cNvPr id="4" name="円/楕円 3">
              <a:extLst>
                <a:ext uri="{FF2B5EF4-FFF2-40B4-BE49-F238E27FC236}">
                  <a16:creationId xmlns:a16="http://schemas.microsoft.com/office/drawing/2014/main" id="{C9BCA286-CEB6-DF42-9124-C022F2921981}"/>
                </a:ext>
              </a:extLst>
            </p:cNvPr>
            <p:cNvSpPr/>
            <p:nvPr/>
          </p:nvSpPr>
          <p:spPr>
            <a:xfrm>
              <a:off x="668505" y="3552897"/>
              <a:ext cx="999024" cy="999024"/>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 name="正方形/長方形 4" descr="Lock">
              <a:extLst>
                <a:ext uri="{FF2B5EF4-FFF2-40B4-BE49-F238E27FC236}">
                  <a16:creationId xmlns:a16="http://schemas.microsoft.com/office/drawing/2014/main" id="{3CE86A58-B8A0-5F46-B1CD-977584294BF1}"/>
                </a:ext>
              </a:extLst>
            </p:cNvPr>
            <p:cNvSpPr/>
            <p:nvPr/>
          </p:nvSpPr>
          <p:spPr>
            <a:xfrm>
              <a:off x="878300" y="3747433"/>
              <a:ext cx="579433" cy="57943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フリーフォーム 6">
              <a:extLst>
                <a:ext uri="{FF2B5EF4-FFF2-40B4-BE49-F238E27FC236}">
                  <a16:creationId xmlns:a16="http://schemas.microsoft.com/office/drawing/2014/main" id="{9A5DE19C-7524-8749-8002-C240525E5F77}"/>
                </a:ext>
              </a:extLst>
            </p:cNvPr>
            <p:cNvSpPr/>
            <p:nvPr/>
          </p:nvSpPr>
          <p:spPr>
            <a:xfrm>
              <a:off x="1852337" y="3481251"/>
              <a:ext cx="2354842" cy="999024"/>
            </a:xfrm>
            <a:custGeom>
              <a:avLst/>
              <a:gdLst>
                <a:gd name="connsiteX0" fmla="*/ 0 w 2354842"/>
                <a:gd name="connsiteY0" fmla="*/ 0 h 999024"/>
                <a:gd name="connsiteX1" fmla="*/ 2354842 w 2354842"/>
                <a:gd name="connsiteY1" fmla="*/ 0 h 999024"/>
                <a:gd name="connsiteX2" fmla="*/ 2354842 w 2354842"/>
                <a:gd name="connsiteY2" fmla="*/ 999024 h 999024"/>
                <a:gd name="connsiteX3" fmla="*/ 0 w 2354842"/>
                <a:gd name="connsiteY3" fmla="*/ 999024 h 999024"/>
                <a:gd name="connsiteX4" fmla="*/ 0 w 2354842"/>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42" h="999024">
                  <a:moveTo>
                    <a:pt x="0" y="0"/>
                  </a:moveTo>
                  <a:lnTo>
                    <a:pt x="2354842" y="0"/>
                  </a:lnTo>
                  <a:lnTo>
                    <a:pt x="2354842"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kern="1200" dirty="0"/>
                <a:t>Lock</a:t>
              </a:r>
              <a:br>
                <a:rPr kumimoji="1" lang="en-US" sz="1100" kern="1200" dirty="0"/>
              </a:br>
              <a:r>
                <a:rPr kumimoji="1" lang="en-US" sz="1100" kern="1200" dirty="0"/>
                <a:t>The lock device used for keeping the baggage of a customer. </a:t>
              </a:r>
              <a:endParaRPr lang="en-US" sz="1100" kern="1200" dirty="0"/>
            </a:p>
          </p:txBody>
        </p:sp>
        <p:sp>
          <p:nvSpPr>
            <p:cNvPr id="8" name="円/楕円 7">
              <a:extLst>
                <a:ext uri="{FF2B5EF4-FFF2-40B4-BE49-F238E27FC236}">
                  <a16:creationId xmlns:a16="http://schemas.microsoft.com/office/drawing/2014/main" id="{F52E51DA-5FE3-C74C-883C-9410B71D0F1B}"/>
                </a:ext>
              </a:extLst>
            </p:cNvPr>
            <p:cNvSpPr/>
            <p:nvPr/>
          </p:nvSpPr>
          <p:spPr>
            <a:xfrm>
              <a:off x="4612698" y="1972273"/>
              <a:ext cx="999024" cy="99902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9" name="正方形/長方形 8" descr="Smart Phone">
              <a:extLst>
                <a:ext uri="{FF2B5EF4-FFF2-40B4-BE49-F238E27FC236}">
                  <a16:creationId xmlns:a16="http://schemas.microsoft.com/office/drawing/2014/main" id="{AB371631-E6C9-F549-8A3E-238B04B3F243}"/>
                </a:ext>
              </a:extLst>
            </p:cNvPr>
            <p:cNvSpPr/>
            <p:nvPr/>
          </p:nvSpPr>
          <p:spPr>
            <a:xfrm>
              <a:off x="4787522" y="2182068"/>
              <a:ext cx="579433" cy="57943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フリーフォーム 9">
              <a:extLst>
                <a:ext uri="{FF2B5EF4-FFF2-40B4-BE49-F238E27FC236}">
                  <a16:creationId xmlns:a16="http://schemas.microsoft.com/office/drawing/2014/main" id="{5BADD02F-EBE6-284A-BDBF-46F78B89E5A6}"/>
                </a:ext>
              </a:extLst>
            </p:cNvPr>
            <p:cNvSpPr/>
            <p:nvPr/>
          </p:nvSpPr>
          <p:spPr>
            <a:xfrm>
              <a:off x="5840131" y="1972273"/>
              <a:ext cx="3519194" cy="999024"/>
            </a:xfrm>
            <a:custGeom>
              <a:avLst/>
              <a:gdLst>
                <a:gd name="connsiteX0" fmla="*/ 0 w 3519194"/>
                <a:gd name="connsiteY0" fmla="*/ 0 h 999024"/>
                <a:gd name="connsiteX1" fmla="*/ 3519194 w 3519194"/>
                <a:gd name="connsiteY1" fmla="*/ 0 h 999024"/>
                <a:gd name="connsiteX2" fmla="*/ 3519194 w 3519194"/>
                <a:gd name="connsiteY2" fmla="*/ 999024 h 999024"/>
                <a:gd name="connsiteX3" fmla="*/ 0 w 3519194"/>
                <a:gd name="connsiteY3" fmla="*/ 999024 h 999024"/>
                <a:gd name="connsiteX4" fmla="*/ 0 w 3519194"/>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194" h="999024">
                  <a:moveTo>
                    <a:pt x="0" y="0"/>
                  </a:moveTo>
                  <a:lnTo>
                    <a:pt x="3519194" y="0"/>
                  </a:lnTo>
                  <a:lnTo>
                    <a:pt x="3519194"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kern="1200" dirty="0"/>
                <a:t>APK</a:t>
              </a:r>
              <a:br>
                <a:rPr kumimoji="1" lang="en-US" sz="1100" kern="1200" dirty="0"/>
              </a:br>
              <a:r>
                <a:rPr kumimoji="1" lang="en-US" sz="1100" kern="1200" dirty="0"/>
                <a:t>The application running on a Smartphone to allow a customer to open/close a lock, and lead customers to payment site when finished</a:t>
              </a:r>
              <a:endParaRPr lang="en-US" sz="1100" kern="1200" dirty="0"/>
            </a:p>
          </p:txBody>
        </p:sp>
        <p:sp>
          <p:nvSpPr>
            <p:cNvPr id="11" name="円/楕円 10">
              <a:extLst>
                <a:ext uri="{FF2B5EF4-FFF2-40B4-BE49-F238E27FC236}">
                  <a16:creationId xmlns:a16="http://schemas.microsoft.com/office/drawing/2014/main" id="{AD8BDEF7-3076-BB41-AD49-570EAE526975}"/>
                </a:ext>
              </a:extLst>
            </p:cNvPr>
            <p:cNvSpPr/>
            <p:nvPr/>
          </p:nvSpPr>
          <p:spPr>
            <a:xfrm>
              <a:off x="677863" y="5203690"/>
              <a:ext cx="999024" cy="999024"/>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2" name="正方形/長方形 11" descr="Database">
              <a:extLst>
                <a:ext uri="{FF2B5EF4-FFF2-40B4-BE49-F238E27FC236}">
                  <a16:creationId xmlns:a16="http://schemas.microsoft.com/office/drawing/2014/main" id="{BDAB851D-FD7F-FC4C-BF7E-753C90A687F2}"/>
                </a:ext>
              </a:extLst>
            </p:cNvPr>
            <p:cNvSpPr/>
            <p:nvPr/>
          </p:nvSpPr>
          <p:spPr>
            <a:xfrm>
              <a:off x="878301" y="5441452"/>
              <a:ext cx="579433" cy="57943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フリーフォーム 12">
              <a:extLst>
                <a:ext uri="{FF2B5EF4-FFF2-40B4-BE49-F238E27FC236}">
                  <a16:creationId xmlns:a16="http://schemas.microsoft.com/office/drawing/2014/main" id="{1ABDE792-1B8E-7D40-9EE9-B94984A1D22B}"/>
                </a:ext>
              </a:extLst>
            </p:cNvPr>
            <p:cNvSpPr/>
            <p:nvPr/>
          </p:nvSpPr>
          <p:spPr>
            <a:xfrm>
              <a:off x="1809318" y="5203690"/>
              <a:ext cx="2533009" cy="999024"/>
            </a:xfrm>
            <a:custGeom>
              <a:avLst/>
              <a:gdLst>
                <a:gd name="connsiteX0" fmla="*/ 0 w 2533009"/>
                <a:gd name="connsiteY0" fmla="*/ 0 h 999024"/>
                <a:gd name="connsiteX1" fmla="*/ 2533009 w 2533009"/>
                <a:gd name="connsiteY1" fmla="*/ 0 h 999024"/>
                <a:gd name="connsiteX2" fmla="*/ 2533009 w 2533009"/>
                <a:gd name="connsiteY2" fmla="*/ 999024 h 999024"/>
                <a:gd name="connsiteX3" fmla="*/ 0 w 2533009"/>
                <a:gd name="connsiteY3" fmla="*/ 999024 h 999024"/>
                <a:gd name="connsiteX4" fmla="*/ 0 w 2533009"/>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009" h="999024">
                  <a:moveTo>
                    <a:pt x="0" y="0"/>
                  </a:moveTo>
                  <a:lnTo>
                    <a:pt x="2533009" y="0"/>
                  </a:lnTo>
                  <a:lnTo>
                    <a:pt x="2533009"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kern="1200" dirty="0"/>
                <a:t>Service server</a:t>
              </a:r>
              <a:br>
                <a:rPr kumimoji="1" lang="en-US" sz="1100" kern="1200" dirty="0"/>
              </a:br>
              <a:r>
                <a:rPr kumimoji="1" lang="en-US" sz="1100" kern="1200" dirty="0" err="1"/>
                <a:t>CarryPark</a:t>
              </a:r>
              <a:r>
                <a:rPr kumimoji="1" lang="en-US" sz="1100" kern="1200" dirty="0"/>
                <a:t> server which manages customers and the status of locks.</a:t>
              </a:r>
            </a:p>
            <a:p>
              <a:pPr marL="0" lvl="0" indent="0" algn="l" defTabSz="488950">
                <a:lnSpc>
                  <a:spcPct val="100000"/>
                </a:lnSpc>
                <a:spcBef>
                  <a:spcPct val="0"/>
                </a:spcBef>
                <a:spcAft>
                  <a:spcPct val="35000"/>
                </a:spcAft>
                <a:buNone/>
              </a:pPr>
              <a:r>
                <a:rPr kumimoji="1" lang="en-US" sz="1100" kern="1200" dirty="0"/>
                <a:t>Holds random number tables to be used for secure communication between a lock and APK.  It also generates QR code for each lock.</a:t>
              </a:r>
              <a:endParaRPr lang="en-US" sz="1100" kern="1200" dirty="0"/>
            </a:p>
          </p:txBody>
        </p:sp>
        <p:sp>
          <p:nvSpPr>
            <p:cNvPr id="14" name="円/楕円 13">
              <a:extLst>
                <a:ext uri="{FF2B5EF4-FFF2-40B4-BE49-F238E27FC236}">
                  <a16:creationId xmlns:a16="http://schemas.microsoft.com/office/drawing/2014/main" id="{37BF938A-CF78-7144-AABE-5726B42434C6}"/>
                </a:ext>
              </a:extLst>
            </p:cNvPr>
            <p:cNvSpPr/>
            <p:nvPr/>
          </p:nvSpPr>
          <p:spPr>
            <a:xfrm>
              <a:off x="4547485" y="3481251"/>
              <a:ext cx="999024" cy="999024"/>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5" name="正方形/長方形 14" descr="Office Worker">
              <a:extLst>
                <a:ext uri="{FF2B5EF4-FFF2-40B4-BE49-F238E27FC236}">
                  <a16:creationId xmlns:a16="http://schemas.microsoft.com/office/drawing/2014/main" id="{7F3215F3-8903-474B-888C-99DD7F5A26A5}"/>
                </a:ext>
              </a:extLst>
            </p:cNvPr>
            <p:cNvSpPr/>
            <p:nvPr/>
          </p:nvSpPr>
          <p:spPr>
            <a:xfrm>
              <a:off x="4757280" y="3646333"/>
              <a:ext cx="579433" cy="57943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フリーフォーム 15">
              <a:extLst>
                <a:ext uri="{FF2B5EF4-FFF2-40B4-BE49-F238E27FC236}">
                  <a16:creationId xmlns:a16="http://schemas.microsoft.com/office/drawing/2014/main" id="{17246327-3B68-804B-A878-C284A6013B81}"/>
                </a:ext>
              </a:extLst>
            </p:cNvPr>
            <p:cNvSpPr/>
            <p:nvPr/>
          </p:nvSpPr>
          <p:spPr>
            <a:xfrm>
              <a:off x="5840131" y="3537637"/>
              <a:ext cx="3382354" cy="999024"/>
            </a:xfrm>
            <a:custGeom>
              <a:avLst/>
              <a:gdLst>
                <a:gd name="connsiteX0" fmla="*/ 0 w 3382354"/>
                <a:gd name="connsiteY0" fmla="*/ 0 h 999024"/>
                <a:gd name="connsiteX1" fmla="*/ 3382354 w 3382354"/>
                <a:gd name="connsiteY1" fmla="*/ 0 h 999024"/>
                <a:gd name="connsiteX2" fmla="*/ 3382354 w 3382354"/>
                <a:gd name="connsiteY2" fmla="*/ 999024 h 999024"/>
                <a:gd name="connsiteX3" fmla="*/ 0 w 3382354"/>
                <a:gd name="connsiteY3" fmla="*/ 999024 h 999024"/>
                <a:gd name="connsiteX4" fmla="*/ 0 w 3382354"/>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354" h="999024">
                  <a:moveTo>
                    <a:pt x="0" y="0"/>
                  </a:moveTo>
                  <a:lnTo>
                    <a:pt x="3382354" y="0"/>
                  </a:lnTo>
                  <a:lnTo>
                    <a:pt x="3382354"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kern="1200" dirty="0"/>
                <a:t>Pre-registration office</a:t>
              </a:r>
              <a:br>
                <a:rPr kumimoji="1" lang="en-US" sz="1100" kern="1200" dirty="0"/>
              </a:br>
              <a:r>
                <a:rPr kumimoji="1" lang="en-US" sz="1100" kern="1200" dirty="0"/>
                <a:t>The office (or factory) where  the lock registration process takes place ,uploading the registration information generated by FW build environment ,then QR code labels for locks generated by the service server are printed out.</a:t>
              </a:r>
              <a:endParaRPr lang="en-US" sz="1100" kern="1200" dirty="0"/>
            </a:p>
          </p:txBody>
        </p:sp>
        <p:sp>
          <p:nvSpPr>
            <p:cNvPr id="17" name="円/楕円 16">
              <a:extLst>
                <a:ext uri="{FF2B5EF4-FFF2-40B4-BE49-F238E27FC236}">
                  <a16:creationId xmlns:a16="http://schemas.microsoft.com/office/drawing/2014/main" id="{0F9ABCFD-D4D4-A94E-B40E-850F8E8A561A}"/>
                </a:ext>
              </a:extLst>
            </p:cNvPr>
            <p:cNvSpPr/>
            <p:nvPr/>
          </p:nvSpPr>
          <p:spPr>
            <a:xfrm>
              <a:off x="4576383" y="5280971"/>
              <a:ext cx="999024" cy="999024"/>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9" name="フリーフォーム 18">
              <a:extLst>
                <a:ext uri="{FF2B5EF4-FFF2-40B4-BE49-F238E27FC236}">
                  <a16:creationId xmlns:a16="http://schemas.microsoft.com/office/drawing/2014/main" id="{F1DF45CB-114B-A342-B455-EACD904DDAB3}"/>
                </a:ext>
              </a:extLst>
            </p:cNvPr>
            <p:cNvSpPr/>
            <p:nvPr/>
          </p:nvSpPr>
          <p:spPr>
            <a:xfrm flipH="1">
              <a:off x="5840131" y="5270285"/>
              <a:ext cx="3434043" cy="999024"/>
            </a:xfrm>
            <a:custGeom>
              <a:avLst/>
              <a:gdLst>
                <a:gd name="connsiteX0" fmla="*/ 0 w 3434043"/>
                <a:gd name="connsiteY0" fmla="*/ 0 h 999024"/>
                <a:gd name="connsiteX1" fmla="*/ 3434043 w 3434043"/>
                <a:gd name="connsiteY1" fmla="*/ 0 h 999024"/>
                <a:gd name="connsiteX2" fmla="*/ 3434043 w 3434043"/>
                <a:gd name="connsiteY2" fmla="*/ 999024 h 999024"/>
                <a:gd name="connsiteX3" fmla="*/ 0 w 3434043"/>
                <a:gd name="connsiteY3" fmla="*/ 999024 h 999024"/>
                <a:gd name="connsiteX4" fmla="*/ 0 w 3434043"/>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043" h="999024">
                  <a:moveTo>
                    <a:pt x="0" y="0"/>
                  </a:moveTo>
                  <a:lnTo>
                    <a:pt x="3434043" y="0"/>
                  </a:lnTo>
                  <a:lnTo>
                    <a:pt x="3434043"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kern="1200" dirty="0"/>
                <a:t>Billing/settlement server</a:t>
              </a:r>
              <a:br>
                <a:rPr kumimoji="1" lang="en-US" sz="1100" kern="1200" dirty="0"/>
              </a:br>
              <a:r>
                <a:rPr kumimoji="1" lang="en-US" sz="1100" kern="1200" dirty="0"/>
                <a:t>The server (provided by “</a:t>
              </a:r>
              <a:r>
                <a:rPr kumimoji="1" lang="en-US" sz="1100" kern="1200" dirty="0" err="1"/>
                <a:t>TakeMe</a:t>
              </a:r>
              <a:r>
                <a:rPr kumimoji="1" lang="en-US" sz="1100" kern="1200" dirty="0"/>
                <a:t>”?) which is accessed from the APK to complete the payment process. Takes care of various payment method to forward money from customer account to </a:t>
              </a:r>
              <a:r>
                <a:rPr kumimoji="1" lang="en-US" sz="1100" kern="1200" dirty="0" err="1"/>
                <a:t>CarryPark</a:t>
              </a:r>
              <a:r>
                <a:rPr kumimoji="1" lang="en-US" sz="1100" kern="1200" dirty="0"/>
                <a:t> account</a:t>
              </a:r>
              <a:br>
                <a:rPr kumimoji="1" lang="en-US" sz="1100" kern="1200" dirty="0"/>
              </a:br>
              <a:endParaRPr lang="en-US" sz="1100" kern="1200" dirty="0"/>
            </a:p>
          </p:txBody>
        </p:sp>
      </p:grpSp>
      <p:sp>
        <p:nvSpPr>
          <p:cNvPr id="30" name="正方形/長方形 29" descr="Bitcoin">
            <a:extLst>
              <a:ext uri="{FF2B5EF4-FFF2-40B4-BE49-F238E27FC236}">
                <a16:creationId xmlns:a16="http://schemas.microsoft.com/office/drawing/2014/main" id="{5CFAC7BD-8417-754D-820A-F536B1DA5760}"/>
              </a:ext>
            </a:extLst>
          </p:cNvPr>
          <p:cNvSpPr/>
          <p:nvPr/>
        </p:nvSpPr>
        <p:spPr>
          <a:xfrm>
            <a:off x="4862328" y="5518701"/>
            <a:ext cx="502184" cy="502184"/>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 name="図 5">
            <a:extLst>
              <a:ext uri="{FF2B5EF4-FFF2-40B4-BE49-F238E27FC236}">
                <a16:creationId xmlns:a16="http://schemas.microsoft.com/office/drawing/2014/main" id="{E3B356D9-92C5-2841-B292-BD862EA3CCC8}"/>
              </a:ext>
            </a:extLst>
          </p:cNvPr>
          <p:cNvPicPr>
            <a:picLocks noChangeAspect="1"/>
          </p:cNvPicPr>
          <p:nvPr/>
        </p:nvPicPr>
        <p:blipFill>
          <a:blip r:embed="rId12"/>
          <a:stretch>
            <a:fillRect/>
          </a:stretch>
        </p:blipFill>
        <p:spPr>
          <a:xfrm>
            <a:off x="897821" y="2197952"/>
            <a:ext cx="569639" cy="569639"/>
          </a:xfrm>
          <a:prstGeom prst="rect">
            <a:avLst/>
          </a:prstGeom>
        </p:spPr>
      </p:pic>
      <p:sp>
        <p:nvSpPr>
          <p:cNvPr id="24" name="フリーフォーム 23">
            <a:extLst>
              <a:ext uri="{FF2B5EF4-FFF2-40B4-BE49-F238E27FC236}">
                <a16:creationId xmlns:a16="http://schemas.microsoft.com/office/drawing/2014/main" id="{FE7587F4-74ED-0D4E-934C-8C8BB167BA21}"/>
              </a:ext>
            </a:extLst>
          </p:cNvPr>
          <p:cNvSpPr/>
          <p:nvPr/>
        </p:nvSpPr>
        <p:spPr>
          <a:xfrm>
            <a:off x="1794005" y="2030486"/>
            <a:ext cx="2520170" cy="999024"/>
          </a:xfrm>
          <a:custGeom>
            <a:avLst/>
            <a:gdLst>
              <a:gd name="connsiteX0" fmla="*/ 0 w 3519194"/>
              <a:gd name="connsiteY0" fmla="*/ 0 h 999024"/>
              <a:gd name="connsiteX1" fmla="*/ 3519194 w 3519194"/>
              <a:gd name="connsiteY1" fmla="*/ 0 h 999024"/>
              <a:gd name="connsiteX2" fmla="*/ 3519194 w 3519194"/>
              <a:gd name="connsiteY2" fmla="*/ 999024 h 999024"/>
              <a:gd name="connsiteX3" fmla="*/ 0 w 3519194"/>
              <a:gd name="connsiteY3" fmla="*/ 999024 h 999024"/>
              <a:gd name="connsiteX4" fmla="*/ 0 w 3519194"/>
              <a:gd name="connsiteY4" fmla="*/ 0 h 99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194" h="999024">
                <a:moveTo>
                  <a:pt x="0" y="0"/>
                </a:moveTo>
                <a:lnTo>
                  <a:pt x="3519194" y="0"/>
                </a:lnTo>
                <a:lnTo>
                  <a:pt x="3519194" y="999024"/>
                </a:lnTo>
                <a:lnTo>
                  <a:pt x="0" y="9990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kumimoji="1" lang="en-US" sz="1100" b="1" dirty="0"/>
              <a:t>FW build environment</a:t>
            </a:r>
            <a:br>
              <a:rPr kumimoji="1" lang="en-US" sz="1100" kern="1200" dirty="0"/>
            </a:br>
            <a:r>
              <a:rPr kumimoji="1" lang="en-US" sz="1100" kern="1200" dirty="0"/>
              <a:t>Build the </a:t>
            </a:r>
            <a:r>
              <a:rPr kumimoji="1" lang="en-US" sz="1100" dirty="0"/>
              <a:t>firmware</a:t>
            </a:r>
            <a:r>
              <a:rPr kumimoji="1" lang="en-US" sz="1100" kern="1200" dirty="0"/>
              <a:t> running on a lock device to lock/unlock it via BLE, </a:t>
            </a:r>
            <a:r>
              <a:rPr kumimoji="1" lang="en-US" sz="1100" dirty="0"/>
              <a:t>having secure communication with the service server.  At the time of the registration , it also generates </a:t>
            </a:r>
            <a:r>
              <a:rPr kumimoji="1" lang="en-US" sz="1100" dirty="0" err="1"/>
              <a:t>deviceID</a:t>
            </a:r>
            <a:r>
              <a:rPr kumimoji="1" lang="en-US" sz="1100" dirty="0"/>
              <a:t> and random number tables.</a:t>
            </a:r>
            <a:endParaRPr lang="en-US" sz="1100" kern="1200" dirty="0"/>
          </a:p>
        </p:txBody>
      </p:sp>
    </p:spTree>
    <p:extLst>
      <p:ext uri="{BB962C8B-B14F-4D97-AF65-F5344CB8AC3E}">
        <p14:creationId xmlns:p14="http://schemas.microsoft.com/office/powerpoint/2010/main" val="1141743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6" name="Straight Connector 95">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Isosceles Triangle 99">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Isosceles Triangle 104">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7" name="Rectangle 10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0" name="Straight Connector 10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Isosceles Triangle 1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1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Isosceles Triangle 1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0" name="Rectangle 1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a:extLst>
              <a:ext uri="{FF2B5EF4-FFF2-40B4-BE49-F238E27FC236}">
                <a16:creationId xmlns:a16="http://schemas.microsoft.com/office/drawing/2014/main" id="{5CC761B6-AA98-C446-B496-23157960D2FC}"/>
              </a:ext>
            </a:extLst>
          </p:cNvPr>
          <p:cNvPicPr>
            <a:picLocks noChangeAspect="1"/>
          </p:cNvPicPr>
          <p:nvPr/>
        </p:nvPicPr>
        <p:blipFill>
          <a:blip r:embed="rId3"/>
          <a:stretch>
            <a:fillRect/>
          </a:stretch>
        </p:blipFill>
        <p:spPr>
          <a:xfrm>
            <a:off x="1441250" y="480061"/>
            <a:ext cx="8621898" cy="5897879"/>
          </a:xfrm>
          <a:prstGeom prst="rect">
            <a:avLst/>
          </a:prstGeom>
        </p:spPr>
      </p:pic>
      <p:sp>
        <p:nvSpPr>
          <p:cNvPr id="2" name="テキスト ボックス 1">
            <a:extLst>
              <a:ext uri="{FF2B5EF4-FFF2-40B4-BE49-F238E27FC236}">
                <a16:creationId xmlns:a16="http://schemas.microsoft.com/office/drawing/2014/main" id="{1CD790E9-471C-2546-9848-375EF2F16666}"/>
              </a:ext>
            </a:extLst>
          </p:cNvPr>
          <p:cNvSpPr txBox="1"/>
          <p:nvPr/>
        </p:nvSpPr>
        <p:spPr>
          <a:xfrm>
            <a:off x="7724640" y="4724400"/>
            <a:ext cx="2907323" cy="646331"/>
          </a:xfrm>
          <a:prstGeom prst="rect">
            <a:avLst/>
          </a:prstGeom>
          <a:noFill/>
          <a:ln>
            <a:solidFill>
              <a:schemeClr val="tx1"/>
            </a:solidFill>
          </a:ln>
        </p:spPr>
        <p:txBody>
          <a:bodyPr wrap="square" rtlCol="0">
            <a:spAutoFit/>
          </a:bodyPr>
          <a:lstStyle/>
          <a:p>
            <a:r>
              <a:rPr kumimoji="1" lang="en-US" altLang="ja-JP" sz="1200" dirty="0">
                <a:solidFill>
                  <a:srgbClr val="FF0000"/>
                </a:solidFill>
                <a:latin typeface="+mn-ea"/>
              </a:rPr>
              <a:t>cl; and op; to be removed in ver.0.40 and later as they are not safe for commercial products</a:t>
            </a:r>
            <a:endParaRPr kumimoji="1" lang="ja-JP" altLang="en-US" sz="1200">
              <a:solidFill>
                <a:srgbClr val="FF0000"/>
              </a:solidFill>
              <a:latin typeface="+mn-ea"/>
            </a:endParaRPr>
          </a:p>
        </p:txBody>
      </p:sp>
    </p:spTree>
    <p:extLst>
      <p:ext uri="{BB962C8B-B14F-4D97-AF65-F5344CB8AC3E}">
        <p14:creationId xmlns:p14="http://schemas.microsoft.com/office/powerpoint/2010/main" val="3993752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6" name="Rectangle 55">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9" name="Straight Connector 58">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9" name="Rectangle 68">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図 9">
            <a:extLst>
              <a:ext uri="{FF2B5EF4-FFF2-40B4-BE49-F238E27FC236}">
                <a16:creationId xmlns:a16="http://schemas.microsoft.com/office/drawing/2014/main" id="{7805E71A-1985-A047-9BB3-5F8D388E5FEE}"/>
              </a:ext>
            </a:extLst>
          </p:cNvPr>
          <p:cNvPicPr>
            <a:picLocks noChangeAspect="1"/>
          </p:cNvPicPr>
          <p:nvPr/>
        </p:nvPicPr>
        <p:blipFill>
          <a:blip r:embed="rId2"/>
          <a:stretch>
            <a:fillRect/>
          </a:stretch>
        </p:blipFill>
        <p:spPr>
          <a:xfrm>
            <a:off x="1285248" y="488528"/>
            <a:ext cx="8029117" cy="5897879"/>
          </a:xfrm>
          <a:prstGeom prst="rect">
            <a:avLst/>
          </a:prstGeom>
        </p:spPr>
      </p:pic>
      <p:sp>
        <p:nvSpPr>
          <p:cNvPr id="2" name="角丸四角形 1">
            <a:extLst>
              <a:ext uri="{FF2B5EF4-FFF2-40B4-BE49-F238E27FC236}">
                <a16:creationId xmlns:a16="http://schemas.microsoft.com/office/drawing/2014/main" id="{D169E840-76A9-184F-8120-173D1D0F3439}"/>
              </a:ext>
            </a:extLst>
          </p:cNvPr>
          <p:cNvSpPr/>
          <p:nvPr/>
        </p:nvSpPr>
        <p:spPr>
          <a:xfrm>
            <a:off x="1465385" y="4185138"/>
            <a:ext cx="3446584" cy="187570"/>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04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3" name="Straight Connector 22">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3" name="Rectangle 32">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a:extLst>
              <a:ext uri="{FF2B5EF4-FFF2-40B4-BE49-F238E27FC236}">
                <a16:creationId xmlns:a16="http://schemas.microsoft.com/office/drawing/2014/main" id="{0A2DD0D9-0E7B-544B-9186-CD861A0E9DDF}"/>
              </a:ext>
            </a:extLst>
          </p:cNvPr>
          <p:cNvPicPr>
            <a:picLocks noChangeAspect="1"/>
          </p:cNvPicPr>
          <p:nvPr/>
        </p:nvPicPr>
        <p:blipFill>
          <a:blip r:embed="rId2"/>
          <a:stretch>
            <a:fillRect/>
          </a:stretch>
        </p:blipFill>
        <p:spPr>
          <a:xfrm>
            <a:off x="1287741" y="1131994"/>
            <a:ext cx="9618394" cy="4590386"/>
          </a:xfrm>
          <a:prstGeom prst="rect">
            <a:avLst/>
          </a:prstGeom>
        </p:spPr>
      </p:pic>
    </p:spTree>
    <p:extLst>
      <p:ext uri="{BB962C8B-B14F-4D97-AF65-F5344CB8AC3E}">
        <p14:creationId xmlns:p14="http://schemas.microsoft.com/office/powerpoint/2010/main" val="12295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E2B6EEB-B3B4-604D-BB5C-3EFF30A510C4}"/>
              </a:ext>
            </a:extLst>
          </p:cNvPr>
          <p:cNvSpPr>
            <a:spLocks noGrp="1"/>
          </p:cNvSpPr>
          <p:nvPr>
            <p:ph type="ctrTitle"/>
          </p:nvPr>
        </p:nvSpPr>
        <p:spPr/>
        <p:txBody>
          <a:bodyPr/>
          <a:lstStyle/>
          <a:p>
            <a:pPr algn="ctr"/>
            <a:r>
              <a:rPr kumimoji="1" lang="en-US" altLang="ja-JP" dirty="0"/>
              <a:t>Thank you</a:t>
            </a:r>
            <a:endParaRPr kumimoji="1" lang="ja-JP" altLang="en-US"/>
          </a:p>
        </p:txBody>
      </p:sp>
      <p:sp>
        <p:nvSpPr>
          <p:cNvPr id="5" name="字幕 4">
            <a:extLst>
              <a:ext uri="{FF2B5EF4-FFF2-40B4-BE49-F238E27FC236}">
                <a16:creationId xmlns:a16="http://schemas.microsoft.com/office/drawing/2014/main" id="{BB72717B-4F56-444E-8623-C3C0D35EA2EA}"/>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3242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BB92F-47D0-C647-A8AE-7EAE3ACD93BF}"/>
              </a:ext>
            </a:extLst>
          </p:cNvPr>
          <p:cNvSpPr>
            <a:spLocks noGrp="1"/>
          </p:cNvSpPr>
          <p:nvPr>
            <p:ph type="title"/>
          </p:nvPr>
        </p:nvSpPr>
        <p:spPr/>
        <p:txBody>
          <a:bodyPr/>
          <a:lstStyle/>
          <a:p>
            <a:r>
              <a:rPr kumimoji="1" lang="en-US" altLang="ja-JP" dirty="0">
                <a:latin typeface="+mn-ea"/>
                <a:ea typeface="+mn-ea"/>
              </a:rPr>
              <a:t>System architecture (assumed)</a:t>
            </a:r>
            <a:endParaRPr kumimoji="1" lang="ja-JP" altLang="en-US">
              <a:latin typeface="+mn-ea"/>
              <a:ea typeface="+mn-ea"/>
            </a:endParaRPr>
          </a:p>
        </p:txBody>
      </p:sp>
      <p:pic>
        <p:nvPicPr>
          <p:cNvPr id="9" name="図 8">
            <a:extLst>
              <a:ext uri="{FF2B5EF4-FFF2-40B4-BE49-F238E27FC236}">
                <a16:creationId xmlns:a16="http://schemas.microsoft.com/office/drawing/2014/main" id="{975CF3F0-21FF-4041-8975-00357E8B2BD7}"/>
              </a:ext>
            </a:extLst>
          </p:cNvPr>
          <p:cNvPicPr>
            <a:picLocks noChangeAspect="1"/>
          </p:cNvPicPr>
          <p:nvPr/>
        </p:nvPicPr>
        <p:blipFill>
          <a:blip r:embed="rId3"/>
          <a:stretch>
            <a:fillRect/>
          </a:stretch>
        </p:blipFill>
        <p:spPr>
          <a:xfrm>
            <a:off x="484913" y="4632793"/>
            <a:ext cx="1130299" cy="829975"/>
          </a:xfrm>
          <a:prstGeom prst="rect">
            <a:avLst/>
          </a:prstGeom>
        </p:spPr>
      </p:pic>
      <p:pic>
        <p:nvPicPr>
          <p:cNvPr id="11" name="図 10" descr="th.jpg">
            <a:extLst>
              <a:ext uri="{FF2B5EF4-FFF2-40B4-BE49-F238E27FC236}">
                <a16:creationId xmlns:a16="http://schemas.microsoft.com/office/drawing/2014/main" id="{ED25673B-F8B2-8346-B15A-6777A92C7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429" y="3909511"/>
            <a:ext cx="903842" cy="835628"/>
          </a:xfrm>
          <a:prstGeom prst="rect">
            <a:avLst/>
          </a:prstGeom>
        </p:spPr>
      </p:pic>
      <p:pic>
        <p:nvPicPr>
          <p:cNvPr id="12" name="図 11" descr="th.jpg">
            <a:extLst>
              <a:ext uri="{FF2B5EF4-FFF2-40B4-BE49-F238E27FC236}">
                <a16:creationId xmlns:a16="http://schemas.microsoft.com/office/drawing/2014/main" id="{427A5559-C113-1740-8471-FA4FB5B44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9614" y="3380581"/>
            <a:ext cx="903842" cy="835628"/>
          </a:xfrm>
          <a:prstGeom prst="rect">
            <a:avLst/>
          </a:prstGeom>
        </p:spPr>
      </p:pic>
      <p:pic>
        <p:nvPicPr>
          <p:cNvPr id="5" name="図 4">
            <a:extLst>
              <a:ext uri="{FF2B5EF4-FFF2-40B4-BE49-F238E27FC236}">
                <a16:creationId xmlns:a16="http://schemas.microsoft.com/office/drawing/2014/main" id="{EB2FD710-EC5D-BB4F-B728-B84411141BEE}"/>
              </a:ext>
            </a:extLst>
          </p:cNvPr>
          <p:cNvPicPr>
            <a:picLocks noChangeAspect="1"/>
          </p:cNvPicPr>
          <p:nvPr/>
        </p:nvPicPr>
        <p:blipFill>
          <a:blip r:embed="rId5"/>
          <a:stretch>
            <a:fillRect/>
          </a:stretch>
        </p:blipFill>
        <p:spPr>
          <a:xfrm>
            <a:off x="7052391" y="1670651"/>
            <a:ext cx="1538287" cy="1538287"/>
          </a:xfrm>
          <a:prstGeom prst="rect">
            <a:avLst/>
          </a:prstGeom>
        </p:spPr>
      </p:pic>
      <p:pic>
        <p:nvPicPr>
          <p:cNvPr id="15" name="図 14">
            <a:extLst>
              <a:ext uri="{FF2B5EF4-FFF2-40B4-BE49-F238E27FC236}">
                <a16:creationId xmlns:a16="http://schemas.microsoft.com/office/drawing/2014/main" id="{B54CAEFA-BB03-EB49-BF56-4F1E0BF1869E}"/>
              </a:ext>
            </a:extLst>
          </p:cNvPr>
          <p:cNvPicPr>
            <a:picLocks noChangeAspect="1"/>
          </p:cNvPicPr>
          <p:nvPr/>
        </p:nvPicPr>
        <p:blipFill>
          <a:blip r:embed="rId5"/>
          <a:stretch>
            <a:fillRect/>
          </a:stretch>
        </p:blipFill>
        <p:spPr>
          <a:xfrm>
            <a:off x="6999063" y="4669669"/>
            <a:ext cx="1538287" cy="1538287"/>
          </a:xfrm>
          <a:prstGeom prst="rect">
            <a:avLst/>
          </a:prstGeom>
        </p:spPr>
      </p:pic>
      <p:sp>
        <p:nvSpPr>
          <p:cNvPr id="13" name="稲妻 12">
            <a:extLst>
              <a:ext uri="{FF2B5EF4-FFF2-40B4-BE49-F238E27FC236}">
                <a16:creationId xmlns:a16="http://schemas.microsoft.com/office/drawing/2014/main" id="{69E3C3CD-9A99-5840-953D-B8FFECADD701}"/>
              </a:ext>
            </a:extLst>
          </p:cNvPr>
          <p:cNvSpPr/>
          <p:nvPr/>
        </p:nvSpPr>
        <p:spPr>
          <a:xfrm rot="1380000">
            <a:off x="1277705" y="3217050"/>
            <a:ext cx="188147" cy="97075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8" name="テキスト ボックス 17">
            <a:extLst>
              <a:ext uri="{FF2B5EF4-FFF2-40B4-BE49-F238E27FC236}">
                <a16:creationId xmlns:a16="http://schemas.microsoft.com/office/drawing/2014/main" id="{635FF817-F927-944A-BC8D-4A2C9CC4C4D6}"/>
              </a:ext>
            </a:extLst>
          </p:cNvPr>
          <p:cNvSpPr txBox="1"/>
          <p:nvPr/>
        </p:nvSpPr>
        <p:spPr>
          <a:xfrm>
            <a:off x="588693" y="5604623"/>
            <a:ext cx="1026519" cy="369332"/>
          </a:xfrm>
          <a:prstGeom prst="rect">
            <a:avLst/>
          </a:prstGeom>
          <a:noFill/>
        </p:spPr>
        <p:txBody>
          <a:bodyPr wrap="square" rtlCol="0">
            <a:spAutoFit/>
          </a:bodyPr>
          <a:lstStyle/>
          <a:p>
            <a:r>
              <a:rPr kumimoji="1" lang="en-US" altLang="ja-JP" dirty="0">
                <a:latin typeface="+mn-ea"/>
              </a:rPr>
              <a:t>Lock</a:t>
            </a:r>
            <a:endParaRPr kumimoji="1" lang="ja-JP" altLang="en-US">
              <a:latin typeface="+mn-ea"/>
            </a:endParaRPr>
          </a:p>
        </p:txBody>
      </p:sp>
      <p:sp>
        <p:nvSpPr>
          <p:cNvPr id="19" name="テキスト ボックス 18">
            <a:extLst>
              <a:ext uri="{FF2B5EF4-FFF2-40B4-BE49-F238E27FC236}">
                <a16:creationId xmlns:a16="http://schemas.microsoft.com/office/drawing/2014/main" id="{91CB8053-708F-5F45-A777-CA92E41D8CF8}"/>
              </a:ext>
            </a:extLst>
          </p:cNvPr>
          <p:cNvSpPr txBox="1"/>
          <p:nvPr/>
        </p:nvSpPr>
        <p:spPr>
          <a:xfrm>
            <a:off x="1405032" y="1794439"/>
            <a:ext cx="1000125" cy="369332"/>
          </a:xfrm>
          <a:prstGeom prst="rect">
            <a:avLst/>
          </a:prstGeom>
          <a:noFill/>
        </p:spPr>
        <p:txBody>
          <a:bodyPr wrap="square" rtlCol="0">
            <a:spAutoFit/>
          </a:bodyPr>
          <a:lstStyle/>
          <a:p>
            <a:r>
              <a:rPr kumimoji="1" lang="en-US" altLang="ja-JP" dirty="0">
                <a:latin typeface="+mn-ea"/>
              </a:rPr>
              <a:t>APK</a:t>
            </a:r>
            <a:endParaRPr kumimoji="1" lang="ja-JP" altLang="en-US">
              <a:latin typeface="+mn-ea"/>
            </a:endParaRPr>
          </a:p>
        </p:txBody>
      </p:sp>
      <p:sp>
        <p:nvSpPr>
          <p:cNvPr id="20" name="テキスト ボックス 19">
            <a:extLst>
              <a:ext uri="{FF2B5EF4-FFF2-40B4-BE49-F238E27FC236}">
                <a16:creationId xmlns:a16="http://schemas.microsoft.com/office/drawing/2014/main" id="{7E79F70D-17D9-0345-B3BE-B2183CAA50F4}"/>
              </a:ext>
            </a:extLst>
          </p:cNvPr>
          <p:cNvSpPr txBox="1"/>
          <p:nvPr/>
        </p:nvSpPr>
        <p:spPr>
          <a:xfrm>
            <a:off x="5065002" y="4725979"/>
            <a:ext cx="1671638" cy="923330"/>
          </a:xfrm>
          <a:prstGeom prst="rect">
            <a:avLst/>
          </a:prstGeom>
          <a:noFill/>
        </p:spPr>
        <p:txBody>
          <a:bodyPr wrap="square" rtlCol="0">
            <a:spAutoFit/>
          </a:bodyPr>
          <a:lstStyle/>
          <a:p>
            <a:r>
              <a:rPr kumimoji="1" lang="en-US" altLang="ja-JP" dirty="0">
                <a:latin typeface="+mn-ea"/>
              </a:rPr>
              <a:t>Service Server (</a:t>
            </a:r>
            <a:r>
              <a:rPr kumimoji="1" lang="en-US" altLang="ja-JP" dirty="0" err="1">
                <a:latin typeface="+mn-ea"/>
              </a:rPr>
              <a:t>CarryPark</a:t>
            </a:r>
            <a:r>
              <a:rPr kumimoji="1" lang="en-US" altLang="ja-JP" dirty="0">
                <a:latin typeface="+mn-ea"/>
              </a:rPr>
              <a:t>)</a:t>
            </a:r>
            <a:endParaRPr kumimoji="1" lang="ja-JP" altLang="en-US">
              <a:latin typeface="+mn-ea"/>
            </a:endParaRPr>
          </a:p>
        </p:txBody>
      </p:sp>
      <p:sp>
        <p:nvSpPr>
          <p:cNvPr id="21" name="テキスト ボックス 20">
            <a:extLst>
              <a:ext uri="{FF2B5EF4-FFF2-40B4-BE49-F238E27FC236}">
                <a16:creationId xmlns:a16="http://schemas.microsoft.com/office/drawing/2014/main" id="{389EAE8C-6CCB-4C4E-987A-BF903C7EFD2E}"/>
              </a:ext>
            </a:extLst>
          </p:cNvPr>
          <p:cNvSpPr txBox="1"/>
          <p:nvPr/>
        </p:nvSpPr>
        <p:spPr>
          <a:xfrm>
            <a:off x="8485032" y="3245416"/>
            <a:ext cx="1538286" cy="1200329"/>
          </a:xfrm>
          <a:prstGeom prst="rect">
            <a:avLst/>
          </a:prstGeom>
          <a:noFill/>
        </p:spPr>
        <p:txBody>
          <a:bodyPr wrap="square" rtlCol="0">
            <a:spAutoFit/>
          </a:bodyPr>
          <a:lstStyle/>
          <a:p>
            <a:r>
              <a:rPr kumimoji="1" lang="en-US" altLang="ja-JP" dirty="0">
                <a:latin typeface="+mn-ea"/>
              </a:rPr>
              <a:t>Billing/</a:t>
            </a:r>
          </a:p>
          <a:p>
            <a:r>
              <a:rPr kumimoji="1" lang="en-US" altLang="ja-JP" dirty="0">
                <a:latin typeface="+mn-ea"/>
              </a:rPr>
              <a:t>Settlement</a:t>
            </a:r>
          </a:p>
          <a:p>
            <a:r>
              <a:rPr kumimoji="1" lang="en-US" altLang="ja-JP" dirty="0">
                <a:latin typeface="+mn-ea"/>
              </a:rPr>
              <a:t>Server (</a:t>
            </a:r>
            <a:r>
              <a:rPr kumimoji="1" lang="en-US" altLang="ja-JP" dirty="0" err="1">
                <a:latin typeface="+mn-ea"/>
              </a:rPr>
              <a:t>TakeMe</a:t>
            </a:r>
            <a:r>
              <a:rPr kumimoji="1" lang="en-US" altLang="ja-JP" dirty="0">
                <a:latin typeface="+mn-ea"/>
              </a:rPr>
              <a:t>)</a:t>
            </a:r>
            <a:endParaRPr kumimoji="1" lang="ja-JP" altLang="en-US">
              <a:latin typeface="+mn-ea"/>
            </a:endParaRPr>
          </a:p>
        </p:txBody>
      </p:sp>
      <p:sp>
        <p:nvSpPr>
          <p:cNvPr id="22" name="テキスト ボックス 21">
            <a:extLst>
              <a:ext uri="{FF2B5EF4-FFF2-40B4-BE49-F238E27FC236}">
                <a16:creationId xmlns:a16="http://schemas.microsoft.com/office/drawing/2014/main" id="{6E53090A-7429-AC47-93D4-CF9177B25220}"/>
              </a:ext>
            </a:extLst>
          </p:cNvPr>
          <p:cNvSpPr txBox="1"/>
          <p:nvPr/>
        </p:nvSpPr>
        <p:spPr>
          <a:xfrm>
            <a:off x="7052391" y="1670651"/>
            <a:ext cx="2277892" cy="369332"/>
          </a:xfrm>
          <a:prstGeom prst="rect">
            <a:avLst/>
          </a:prstGeom>
          <a:noFill/>
        </p:spPr>
        <p:txBody>
          <a:bodyPr wrap="square" rtlCol="0">
            <a:spAutoFit/>
          </a:bodyPr>
          <a:lstStyle/>
          <a:p>
            <a:r>
              <a:rPr kumimoji="1" lang="en-US" altLang="ja-JP" dirty="0">
                <a:latin typeface="+mn-ea"/>
              </a:rPr>
              <a:t>Customer Account</a:t>
            </a:r>
            <a:endParaRPr kumimoji="1" lang="ja-JP" altLang="en-US">
              <a:latin typeface="+mn-ea"/>
            </a:endParaRPr>
          </a:p>
        </p:txBody>
      </p:sp>
      <p:sp>
        <p:nvSpPr>
          <p:cNvPr id="23" name="テキスト ボックス 22">
            <a:extLst>
              <a:ext uri="{FF2B5EF4-FFF2-40B4-BE49-F238E27FC236}">
                <a16:creationId xmlns:a16="http://schemas.microsoft.com/office/drawing/2014/main" id="{2FCE3159-FC79-DF41-808A-C851BD4A364A}"/>
              </a:ext>
            </a:extLst>
          </p:cNvPr>
          <p:cNvSpPr txBox="1"/>
          <p:nvPr/>
        </p:nvSpPr>
        <p:spPr>
          <a:xfrm>
            <a:off x="6361652" y="5871597"/>
            <a:ext cx="2243137" cy="369332"/>
          </a:xfrm>
          <a:prstGeom prst="rect">
            <a:avLst/>
          </a:prstGeom>
          <a:noFill/>
        </p:spPr>
        <p:txBody>
          <a:bodyPr wrap="square" rtlCol="0">
            <a:spAutoFit/>
          </a:bodyPr>
          <a:lstStyle/>
          <a:p>
            <a:r>
              <a:rPr kumimoji="1" lang="en-US" altLang="ja-JP" dirty="0" err="1">
                <a:latin typeface="+mn-ea"/>
              </a:rPr>
              <a:t>CarryPark</a:t>
            </a:r>
            <a:r>
              <a:rPr kumimoji="1" lang="en-US" altLang="ja-JP" dirty="0">
                <a:latin typeface="+mn-ea"/>
              </a:rPr>
              <a:t> account</a:t>
            </a:r>
            <a:endParaRPr kumimoji="1" lang="ja-JP" altLang="en-US">
              <a:latin typeface="+mn-ea"/>
            </a:endParaRPr>
          </a:p>
        </p:txBody>
      </p:sp>
      <p:sp>
        <p:nvSpPr>
          <p:cNvPr id="27" name="フリーフォーム 26">
            <a:extLst>
              <a:ext uri="{FF2B5EF4-FFF2-40B4-BE49-F238E27FC236}">
                <a16:creationId xmlns:a16="http://schemas.microsoft.com/office/drawing/2014/main" id="{67E3729C-4C72-0E49-8E89-612C61BEF674}"/>
              </a:ext>
            </a:extLst>
          </p:cNvPr>
          <p:cNvSpPr/>
          <p:nvPr/>
        </p:nvSpPr>
        <p:spPr>
          <a:xfrm>
            <a:off x="5405447" y="2147901"/>
            <a:ext cx="2021613" cy="1385888"/>
          </a:xfrm>
          <a:custGeom>
            <a:avLst/>
            <a:gdLst>
              <a:gd name="connsiteX0" fmla="*/ 2021613 w 2021613"/>
              <a:gd name="connsiteY0" fmla="*/ 1385888 h 1385888"/>
              <a:gd name="connsiteX1" fmla="*/ 35650 w 2021613"/>
              <a:gd name="connsiteY1" fmla="*/ 428625 h 1385888"/>
              <a:gd name="connsiteX2" fmla="*/ 835750 w 2021613"/>
              <a:gd name="connsiteY2" fmla="*/ 85725 h 1385888"/>
              <a:gd name="connsiteX3" fmla="*/ 1978750 w 2021613"/>
              <a:gd name="connsiteY3" fmla="*/ 0 h 1385888"/>
            </a:gdLst>
            <a:ahLst/>
            <a:cxnLst>
              <a:cxn ang="0">
                <a:pos x="connsiteX0" y="connsiteY0"/>
              </a:cxn>
              <a:cxn ang="0">
                <a:pos x="connsiteX1" y="connsiteY1"/>
              </a:cxn>
              <a:cxn ang="0">
                <a:pos x="connsiteX2" y="connsiteY2"/>
              </a:cxn>
              <a:cxn ang="0">
                <a:pos x="connsiteX3" y="connsiteY3"/>
              </a:cxn>
            </a:cxnLst>
            <a:rect l="l" t="t" r="r" b="b"/>
            <a:pathLst>
              <a:path w="2021613" h="1385888">
                <a:moveTo>
                  <a:pt x="2021613" y="1385888"/>
                </a:moveTo>
                <a:cubicBezTo>
                  <a:pt x="1127453" y="1015603"/>
                  <a:pt x="233294" y="645319"/>
                  <a:pt x="35650" y="428625"/>
                </a:cubicBezTo>
                <a:cubicBezTo>
                  <a:pt x="-161994" y="211931"/>
                  <a:pt x="511900" y="157162"/>
                  <a:pt x="835750" y="85725"/>
                </a:cubicBezTo>
                <a:cubicBezTo>
                  <a:pt x="1159600" y="14287"/>
                  <a:pt x="1978750" y="0"/>
                  <a:pt x="1978750" y="0"/>
                </a:cubicBezTo>
              </a:path>
            </a:pathLst>
          </a:custGeom>
          <a:noFill/>
          <a:ln w="41275">
            <a:headEnd type="oval"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1" name="テキスト ボックス 30">
            <a:extLst>
              <a:ext uri="{FF2B5EF4-FFF2-40B4-BE49-F238E27FC236}">
                <a16:creationId xmlns:a16="http://schemas.microsoft.com/office/drawing/2014/main" id="{1A335DF5-FD17-534A-9D7D-DC9DCE99E7EE}"/>
              </a:ext>
            </a:extLst>
          </p:cNvPr>
          <p:cNvSpPr txBox="1"/>
          <p:nvPr/>
        </p:nvSpPr>
        <p:spPr>
          <a:xfrm>
            <a:off x="3699600" y="1197398"/>
            <a:ext cx="3118474" cy="369332"/>
          </a:xfrm>
          <a:prstGeom prst="rect">
            <a:avLst/>
          </a:prstGeom>
          <a:noFill/>
        </p:spPr>
        <p:txBody>
          <a:bodyPr wrap="square" rtlCol="0">
            <a:spAutoFit/>
          </a:bodyPr>
          <a:lstStyle/>
          <a:p>
            <a:r>
              <a:rPr kumimoji="1" lang="en-US" altLang="ja-JP" dirty="0">
                <a:latin typeface="+mn-ea"/>
              </a:rPr>
              <a:t>Various payment method</a:t>
            </a:r>
            <a:endParaRPr kumimoji="1" lang="ja-JP" altLang="en-US">
              <a:latin typeface="+mn-ea"/>
            </a:endParaRPr>
          </a:p>
        </p:txBody>
      </p:sp>
      <p:sp>
        <p:nvSpPr>
          <p:cNvPr id="32" name="下矢印 31">
            <a:extLst>
              <a:ext uri="{FF2B5EF4-FFF2-40B4-BE49-F238E27FC236}">
                <a16:creationId xmlns:a16="http://schemas.microsoft.com/office/drawing/2014/main" id="{4BC72C75-D696-DA4F-A1DB-4FA730BD32F4}"/>
              </a:ext>
            </a:extLst>
          </p:cNvPr>
          <p:cNvSpPr/>
          <p:nvPr/>
        </p:nvSpPr>
        <p:spPr>
          <a:xfrm>
            <a:off x="7675374" y="2943225"/>
            <a:ext cx="188147" cy="302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4" name="雲 13">
            <a:extLst>
              <a:ext uri="{FF2B5EF4-FFF2-40B4-BE49-F238E27FC236}">
                <a16:creationId xmlns:a16="http://schemas.microsoft.com/office/drawing/2014/main" id="{86ED2263-4321-4740-B2DE-45CC1816DD4B}"/>
              </a:ext>
            </a:extLst>
          </p:cNvPr>
          <p:cNvSpPr/>
          <p:nvPr/>
        </p:nvSpPr>
        <p:spPr>
          <a:xfrm>
            <a:off x="2949533" y="2733434"/>
            <a:ext cx="1441091" cy="11104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3" name="テキスト ボックス 32">
            <a:extLst>
              <a:ext uri="{FF2B5EF4-FFF2-40B4-BE49-F238E27FC236}">
                <a16:creationId xmlns:a16="http://schemas.microsoft.com/office/drawing/2014/main" id="{D9EEC8FA-8BDF-BC41-930D-4E21CBA9CC66}"/>
              </a:ext>
            </a:extLst>
          </p:cNvPr>
          <p:cNvSpPr txBox="1"/>
          <p:nvPr/>
        </p:nvSpPr>
        <p:spPr>
          <a:xfrm>
            <a:off x="3222561" y="3055916"/>
            <a:ext cx="1131366" cy="369332"/>
          </a:xfrm>
          <a:prstGeom prst="rect">
            <a:avLst/>
          </a:prstGeom>
          <a:noFill/>
        </p:spPr>
        <p:txBody>
          <a:bodyPr wrap="square" rtlCol="0">
            <a:spAutoFit/>
          </a:bodyPr>
          <a:lstStyle/>
          <a:p>
            <a:r>
              <a:rPr kumimoji="1" lang="en-US" altLang="ja-JP" dirty="0">
                <a:latin typeface="+mn-ea"/>
              </a:rPr>
              <a:t>Internet</a:t>
            </a:r>
            <a:endParaRPr kumimoji="1" lang="ja-JP" altLang="en-US">
              <a:latin typeface="+mn-ea"/>
            </a:endParaRPr>
          </a:p>
        </p:txBody>
      </p:sp>
      <p:pic>
        <p:nvPicPr>
          <p:cNvPr id="36" name="図 35">
            <a:extLst>
              <a:ext uri="{FF2B5EF4-FFF2-40B4-BE49-F238E27FC236}">
                <a16:creationId xmlns:a16="http://schemas.microsoft.com/office/drawing/2014/main" id="{0A110213-60BB-3D42-865F-1E6FBE0BBEE3}"/>
              </a:ext>
            </a:extLst>
          </p:cNvPr>
          <p:cNvPicPr>
            <a:picLocks noChangeAspect="1"/>
          </p:cNvPicPr>
          <p:nvPr/>
        </p:nvPicPr>
        <p:blipFill>
          <a:blip r:embed="rId6"/>
          <a:stretch>
            <a:fillRect/>
          </a:stretch>
        </p:blipFill>
        <p:spPr>
          <a:xfrm>
            <a:off x="4161391" y="1566440"/>
            <a:ext cx="2305206" cy="1208284"/>
          </a:xfrm>
          <a:prstGeom prst="rect">
            <a:avLst/>
          </a:prstGeom>
        </p:spPr>
      </p:pic>
      <p:pic>
        <p:nvPicPr>
          <p:cNvPr id="37" name="図 36">
            <a:extLst>
              <a:ext uri="{FF2B5EF4-FFF2-40B4-BE49-F238E27FC236}">
                <a16:creationId xmlns:a16="http://schemas.microsoft.com/office/drawing/2014/main" id="{127F22A7-9A72-8845-B242-2120166E6C36}"/>
              </a:ext>
            </a:extLst>
          </p:cNvPr>
          <p:cNvPicPr>
            <a:picLocks noChangeAspect="1"/>
          </p:cNvPicPr>
          <p:nvPr/>
        </p:nvPicPr>
        <p:blipFill>
          <a:blip r:embed="rId7"/>
          <a:stretch>
            <a:fillRect/>
          </a:stretch>
        </p:blipFill>
        <p:spPr>
          <a:xfrm>
            <a:off x="3466371" y="5114730"/>
            <a:ext cx="1302248" cy="866587"/>
          </a:xfrm>
          <a:prstGeom prst="rect">
            <a:avLst/>
          </a:prstGeom>
        </p:spPr>
      </p:pic>
      <p:cxnSp>
        <p:nvCxnSpPr>
          <p:cNvPr id="39" name="直線矢印コネクタ 38">
            <a:extLst>
              <a:ext uri="{FF2B5EF4-FFF2-40B4-BE49-F238E27FC236}">
                <a16:creationId xmlns:a16="http://schemas.microsoft.com/office/drawing/2014/main" id="{1C003771-DF95-0049-946D-F0C99462AF18}"/>
              </a:ext>
            </a:extLst>
          </p:cNvPr>
          <p:cNvCxnSpPr>
            <a:cxnSpLocks/>
          </p:cNvCxnSpPr>
          <p:nvPr/>
        </p:nvCxnSpPr>
        <p:spPr>
          <a:xfrm flipV="1">
            <a:off x="4596268" y="4687704"/>
            <a:ext cx="530730" cy="534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789F277-AFD2-3F44-8B63-674B4504A5E7}"/>
              </a:ext>
            </a:extLst>
          </p:cNvPr>
          <p:cNvSpPr txBox="1"/>
          <p:nvPr/>
        </p:nvSpPr>
        <p:spPr>
          <a:xfrm>
            <a:off x="3166184" y="5917764"/>
            <a:ext cx="1964750" cy="830997"/>
          </a:xfrm>
          <a:prstGeom prst="rect">
            <a:avLst/>
          </a:prstGeom>
          <a:noFill/>
        </p:spPr>
        <p:txBody>
          <a:bodyPr wrap="square" rtlCol="0">
            <a:spAutoFit/>
          </a:bodyPr>
          <a:lstStyle/>
          <a:p>
            <a:r>
              <a:rPr kumimoji="1" lang="en-US" altLang="ja-JP" sz="1600" dirty="0">
                <a:latin typeface="+mn-ea"/>
              </a:rPr>
              <a:t>Pre-registration/</a:t>
            </a:r>
          </a:p>
          <a:p>
            <a:r>
              <a:rPr kumimoji="1" lang="en-US" altLang="ja-JP" sz="1600" dirty="0">
                <a:latin typeface="+mn-ea"/>
              </a:rPr>
              <a:t>Daily Operation</a:t>
            </a:r>
          </a:p>
          <a:p>
            <a:r>
              <a:rPr kumimoji="1" lang="en-US" altLang="ja-JP" sz="1600" dirty="0">
                <a:latin typeface="+mn-ea"/>
              </a:rPr>
              <a:t>Office</a:t>
            </a:r>
            <a:endParaRPr kumimoji="1" lang="ja-JP" altLang="en-US" sz="1600">
              <a:latin typeface="+mn-ea"/>
            </a:endParaRPr>
          </a:p>
        </p:txBody>
      </p:sp>
      <p:sp>
        <p:nvSpPr>
          <p:cNvPr id="45" name="テキスト ボックス 44">
            <a:extLst>
              <a:ext uri="{FF2B5EF4-FFF2-40B4-BE49-F238E27FC236}">
                <a16:creationId xmlns:a16="http://schemas.microsoft.com/office/drawing/2014/main" id="{8862F912-1E07-9B42-87A3-2BEB719257C6}"/>
              </a:ext>
            </a:extLst>
          </p:cNvPr>
          <p:cNvSpPr txBox="1"/>
          <p:nvPr/>
        </p:nvSpPr>
        <p:spPr>
          <a:xfrm>
            <a:off x="705336" y="3432480"/>
            <a:ext cx="1352289" cy="584775"/>
          </a:xfrm>
          <a:prstGeom prst="rect">
            <a:avLst/>
          </a:prstGeom>
          <a:noFill/>
        </p:spPr>
        <p:txBody>
          <a:bodyPr wrap="square" rtlCol="0">
            <a:spAutoFit/>
          </a:bodyPr>
          <a:lstStyle/>
          <a:p>
            <a:r>
              <a:rPr kumimoji="1" lang="en-US" altLang="ja-JP" sz="1600" dirty="0">
                <a:latin typeface="+mn-ea"/>
              </a:rPr>
              <a:t>BLE</a:t>
            </a:r>
          </a:p>
          <a:p>
            <a:r>
              <a:rPr kumimoji="1" lang="en-US" altLang="ja-JP" sz="1600" dirty="0">
                <a:latin typeface="+mn-ea"/>
              </a:rPr>
              <a:t>connection</a:t>
            </a:r>
            <a:endParaRPr kumimoji="1" lang="ja-JP" altLang="en-US" sz="1600">
              <a:latin typeface="+mn-ea"/>
            </a:endParaRPr>
          </a:p>
        </p:txBody>
      </p:sp>
      <p:sp>
        <p:nvSpPr>
          <p:cNvPr id="53" name="円/楕円 52">
            <a:extLst>
              <a:ext uri="{FF2B5EF4-FFF2-40B4-BE49-F238E27FC236}">
                <a16:creationId xmlns:a16="http://schemas.microsoft.com/office/drawing/2014/main" id="{0602D9B1-3477-1444-8E0A-7286B0A5F320}"/>
              </a:ext>
            </a:extLst>
          </p:cNvPr>
          <p:cNvSpPr/>
          <p:nvPr/>
        </p:nvSpPr>
        <p:spPr>
          <a:xfrm>
            <a:off x="1348751" y="2166566"/>
            <a:ext cx="865834" cy="86583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54" name="正方形/長方形 53" descr="Smart Phone">
            <a:extLst>
              <a:ext uri="{FF2B5EF4-FFF2-40B4-BE49-F238E27FC236}">
                <a16:creationId xmlns:a16="http://schemas.microsoft.com/office/drawing/2014/main" id="{344847F3-E636-F446-96ED-83ABE70DB672}"/>
              </a:ext>
            </a:extLst>
          </p:cNvPr>
          <p:cNvSpPr/>
          <p:nvPr/>
        </p:nvSpPr>
        <p:spPr>
          <a:xfrm>
            <a:off x="1530497" y="2348391"/>
            <a:ext cx="502184" cy="502184"/>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5" name="円/楕円 54">
            <a:extLst>
              <a:ext uri="{FF2B5EF4-FFF2-40B4-BE49-F238E27FC236}">
                <a16:creationId xmlns:a16="http://schemas.microsoft.com/office/drawing/2014/main" id="{58F92799-6823-1B4F-99DB-71BA268DF68B}"/>
              </a:ext>
            </a:extLst>
          </p:cNvPr>
          <p:cNvSpPr/>
          <p:nvPr/>
        </p:nvSpPr>
        <p:spPr>
          <a:xfrm>
            <a:off x="713024" y="4482553"/>
            <a:ext cx="865834" cy="865834"/>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6" name="正方形/長方形 55" descr="Lock">
            <a:extLst>
              <a:ext uri="{FF2B5EF4-FFF2-40B4-BE49-F238E27FC236}">
                <a16:creationId xmlns:a16="http://schemas.microsoft.com/office/drawing/2014/main" id="{333067F1-4D32-C149-B0A8-B47B306FB6DB}"/>
              </a:ext>
            </a:extLst>
          </p:cNvPr>
          <p:cNvSpPr/>
          <p:nvPr/>
        </p:nvSpPr>
        <p:spPr>
          <a:xfrm>
            <a:off x="894849" y="4664378"/>
            <a:ext cx="502184" cy="502184"/>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8" name="円/楕円 57">
            <a:extLst>
              <a:ext uri="{FF2B5EF4-FFF2-40B4-BE49-F238E27FC236}">
                <a16:creationId xmlns:a16="http://schemas.microsoft.com/office/drawing/2014/main" id="{A76CCDB1-E903-3B47-9E1F-412C1081CAB9}"/>
              </a:ext>
            </a:extLst>
          </p:cNvPr>
          <p:cNvSpPr/>
          <p:nvPr/>
        </p:nvSpPr>
        <p:spPr>
          <a:xfrm>
            <a:off x="5043008" y="3939546"/>
            <a:ext cx="865834" cy="865834"/>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9" name="正方形/長方形 58" descr="Database">
            <a:extLst>
              <a:ext uri="{FF2B5EF4-FFF2-40B4-BE49-F238E27FC236}">
                <a16:creationId xmlns:a16="http://schemas.microsoft.com/office/drawing/2014/main" id="{1FF2B6F4-6910-0E49-AF28-141CBEE90F0D}"/>
              </a:ext>
            </a:extLst>
          </p:cNvPr>
          <p:cNvSpPr/>
          <p:nvPr/>
        </p:nvSpPr>
        <p:spPr>
          <a:xfrm>
            <a:off x="5224833" y="4121371"/>
            <a:ext cx="502184" cy="502184"/>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0" name="円/楕円 59">
            <a:extLst>
              <a:ext uri="{FF2B5EF4-FFF2-40B4-BE49-F238E27FC236}">
                <a16:creationId xmlns:a16="http://schemas.microsoft.com/office/drawing/2014/main" id="{A59B100B-AB90-D440-8B61-93C080F0CAB3}"/>
              </a:ext>
            </a:extLst>
          </p:cNvPr>
          <p:cNvSpPr/>
          <p:nvPr/>
        </p:nvSpPr>
        <p:spPr>
          <a:xfrm>
            <a:off x="7346632" y="3404155"/>
            <a:ext cx="865834" cy="865834"/>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61" name="正方形/長方形 60" descr="Bitcoin">
            <a:extLst>
              <a:ext uri="{FF2B5EF4-FFF2-40B4-BE49-F238E27FC236}">
                <a16:creationId xmlns:a16="http://schemas.microsoft.com/office/drawing/2014/main" id="{F0D43562-A559-B544-A97B-522670A807C2}"/>
              </a:ext>
            </a:extLst>
          </p:cNvPr>
          <p:cNvSpPr/>
          <p:nvPr/>
        </p:nvSpPr>
        <p:spPr>
          <a:xfrm>
            <a:off x="7541453" y="3577970"/>
            <a:ext cx="502184" cy="502184"/>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3" name="正方形/長方形 62" descr="Processor">
            <a:extLst>
              <a:ext uri="{FF2B5EF4-FFF2-40B4-BE49-F238E27FC236}">
                <a16:creationId xmlns:a16="http://schemas.microsoft.com/office/drawing/2014/main" id="{998B601B-8E2E-6644-A051-9A4D1F4B0172}"/>
              </a:ext>
            </a:extLst>
          </p:cNvPr>
          <p:cNvSpPr/>
          <p:nvPr/>
        </p:nvSpPr>
        <p:spPr>
          <a:xfrm>
            <a:off x="3827360" y="5187695"/>
            <a:ext cx="502184" cy="502184"/>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5" name="円/楕円 64">
            <a:extLst>
              <a:ext uri="{FF2B5EF4-FFF2-40B4-BE49-F238E27FC236}">
                <a16:creationId xmlns:a16="http://schemas.microsoft.com/office/drawing/2014/main" id="{C889AAE2-798B-C04B-978C-F1F7EFD76657}"/>
              </a:ext>
            </a:extLst>
          </p:cNvPr>
          <p:cNvSpPr/>
          <p:nvPr/>
        </p:nvSpPr>
        <p:spPr>
          <a:xfrm>
            <a:off x="3634915" y="4757184"/>
            <a:ext cx="918931" cy="918931"/>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41" name="正方形/長方形 40" descr="Office Worker">
            <a:extLst>
              <a:ext uri="{FF2B5EF4-FFF2-40B4-BE49-F238E27FC236}">
                <a16:creationId xmlns:a16="http://schemas.microsoft.com/office/drawing/2014/main" id="{9637C6C0-1567-504A-A369-CD3871EE319C}"/>
              </a:ext>
            </a:extLst>
          </p:cNvPr>
          <p:cNvSpPr/>
          <p:nvPr/>
        </p:nvSpPr>
        <p:spPr>
          <a:xfrm>
            <a:off x="3842384" y="4975928"/>
            <a:ext cx="481441" cy="481441"/>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cxnSp>
        <p:nvCxnSpPr>
          <p:cNvPr id="4" name="直線矢印コネクタ 3">
            <a:extLst>
              <a:ext uri="{FF2B5EF4-FFF2-40B4-BE49-F238E27FC236}">
                <a16:creationId xmlns:a16="http://schemas.microsoft.com/office/drawing/2014/main" id="{954F8C72-990C-A144-BABE-C56CC2695334}"/>
              </a:ext>
            </a:extLst>
          </p:cNvPr>
          <p:cNvCxnSpPr>
            <a:cxnSpLocks/>
          </p:cNvCxnSpPr>
          <p:nvPr/>
        </p:nvCxnSpPr>
        <p:spPr>
          <a:xfrm>
            <a:off x="2280995" y="2582411"/>
            <a:ext cx="5124135" cy="109672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E161FA0-F0C9-5B4A-8441-4666D601DF61}"/>
              </a:ext>
            </a:extLst>
          </p:cNvPr>
          <p:cNvCxnSpPr>
            <a:endCxn id="58" idx="2"/>
          </p:cNvCxnSpPr>
          <p:nvPr/>
        </p:nvCxnSpPr>
        <p:spPr>
          <a:xfrm>
            <a:off x="2200176" y="2826490"/>
            <a:ext cx="2842832" cy="154597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角丸四角形 2">
            <a:extLst>
              <a:ext uri="{FF2B5EF4-FFF2-40B4-BE49-F238E27FC236}">
                <a16:creationId xmlns:a16="http://schemas.microsoft.com/office/drawing/2014/main" id="{350CD926-9BDB-D247-89FB-89A1721DE4B4}"/>
              </a:ext>
            </a:extLst>
          </p:cNvPr>
          <p:cNvSpPr/>
          <p:nvPr/>
        </p:nvSpPr>
        <p:spPr>
          <a:xfrm>
            <a:off x="2061952" y="4229077"/>
            <a:ext cx="1251786" cy="54300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n-ea"/>
              </a:rPr>
              <a:t>Production Process</a:t>
            </a:r>
            <a:endParaRPr kumimoji="1" lang="ja-JP" altLang="en-US" sz="1400">
              <a:solidFill>
                <a:schemeClr val="tx1"/>
              </a:solidFill>
              <a:latin typeface="+mn-ea"/>
            </a:endParaRPr>
          </a:p>
        </p:txBody>
      </p:sp>
      <p:cxnSp>
        <p:nvCxnSpPr>
          <p:cNvPr id="7" name="直線矢印コネクタ 6">
            <a:extLst>
              <a:ext uri="{FF2B5EF4-FFF2-40B4-BE49-F238E27FC236}">
                <a16:creationId xmlns:a16="http://schemas.microsoft.com/office/drawing/2014/main" id="{3B456736-A97F-F14B-A099-A313EBF7E09C}"/>
              </a:ext>
            </a:extLst>
          </p:cNvPr>
          <p:cNvCxnSpPr>
            <a:cxnSpLocks/>
          </p:cNvCxnSpPr>
          <p:nvPr/>
        </p:nvCxnSpPr>
        <p:spPr>
          <a:xfrm flipH="1" flipV="1">
            <a:off x="3306246" y="4772084"/>
            <a:ext cx="363833" cy="275696"/>
          </a:xfrm>
          <a:prstGeom prst="straightConnector1">
            <a:avLst/>
          </a:prstGeom>
          <a:ln w="28575">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AA6A65DC-9C11-DF4A-8FAC-0E7EE9737C65}"/>
              </a:ext>
            </a:extLst>
          </p:cNvPr>
          <p:cNvCxnSpPr>
            <a:cxnSpLocks/>
            <a:stCxn id="3" idx="3"/>
          </p:cNvCxnSpPr>
          <p:nvPr/>
        </p:nvCxnSpPr>
        <p:spPr>
          <a:xfrm flipV="1">
            <a:off x="3313738" y="4482553"/>
            <a:ext cx="1661930" cy="1802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27CFD99-9EBA-8A48-BE3F-63C748AB654B}"/>
              </a:ext>
            </a:extLst>
          </p:cNvPr>
          <p:cNvCxnSpPr/>
          <p:nvPr/>
        </p:nvCxnSpPr>
        <p:spPr>
          <a:xfrm flipV="1">
            <a:off x="1578858" y="4725979"/>
            <a:ext cx="478767" cy="7940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BE7A43D-E25C-8643-ABFF-530805940658}"/>
              </a:ext>
            </a:extLst>
          </p:cNvPr>
          <p:cNvCxnSpPr>
            <a:endCxn id="11" idx="3"/>
          </p:cNvCxnSpPr>
          <p:nvPr/>
        </p:nvCxnSpPr>
        <p:spPr>
          <a:xfrm flipH="1">
            <a:off x="5963271" y="4078811"/>
            <a:ext cx="1383361" cy="24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96D01442-4D0D-DB42-B8B8-22C75E830561}"/>
              </a:ext>
            </a:extLst>
          </p:cNvPr>
          <p:cNvSpPr txBox="1"/>
          <p:nvPr/>
        </p:nvSpPr>
        <p:spPr>
          <a:xfrm>
            <a:off x="5126997" y="3055916"/>
            <a:ext cx="1227793" cy="461665"/>
          </a:xfrm>
          <a:prstGeom prst="rect">
            <a:avLst/>
          </a:prstGeom>
          <a:noFill/>
        </p:spPr>
        <p:txBody>
          <a:bodyPr wrap="square" rtlCol="0">
            <a:spAutoFit/>
          </a:bodyPr>
          <a:lstStyle/>
          <a:p>
            <a:r>
              <a:rPr kumimoji="1" lang="en-US" altLang="ja-JP" sz="1200" dirty="0">
                <a:latin typeface="+mn-ea"/>
              </a:rPr>
              <a:t>Billing</a:t>
            </a:r>
          </a:p>
          <a:p>
            <a:r>
              <a:rPr kumimoji="1" lang="en-US" altLang="ja-JP" sz="1200" dirty="0" err="1">
                <a:latin typeface="+mn-ea"/>
              </a:rPr>
              <a:t>Takeme</a:t>
            </a:r>
            <a:r>
              <a:rPr kumimoji="1" lang="en-US" altLang="ja-JP" sz="1200" dirty="0">
                <a:latin typeface="+mn-ea"/>
              </a:rPr>
              <a:t> API</a:t>
            </a:r>
            <a:endParaRPr kumimoji="1" lang="ja-JP" altLang="en-US" sz="1200">
              <a:latin typeface="+mn-ea"/>
            </a:endParaRPr>
          </a:p>
        </p:txBody>
      </p:sp>
      <p:sp>
        <p:nvSpPr>
          <p:cNvPr id="57" name="テキスト ボックス 56">
            <a:extLst>
              <a:ext uri="{FF2B5EF4-FFF2-40B4-BE49-F238E27FC236}">
                <a16:creationId xmlns:a16="http://schemas.microsoft.com/office/drawing/2014/main" id="{A5E41015-43BC-6A4B-84D1-8771F0CAF00F}"/>
              </a:ext>
            </a:extLst>
          </p:cNvPr>
          <p:cNvSpPr txBox="1"/>
          <p:nvPr/>
        </p:nvSpPr>
        <p:spPr>
          <a:xfrm>
            <a:off x="3815035" y="3688859"/>
            <a:ext cx="1227793" cy="646331"/>
          </a:xfrm>
          <a:prstGeom prst="rect">
            <a:avLst/>
          </a:prstGeom>
          <a:noFill/>
        </p:spPr>
        <p:txBody>
          <a:bodyPr wrap="square" rtlCol="0">
            <a:spAutoFit/>
          </a:bodyPr>
          <a:lstStyle/>
          <a:p>
            <a:r>
              <a:rPr kumimoji="1" lang="en-US" altLang="ja-JP" sz="1200" dirty="0">
                <a:latin typeface="+mn-ea"/>
              </a:rPr>
              <a:t>Open/Close</a:t>
            </a:r>
          </a:p>
          <a:p>
            <a:r>
              <a:rPr kumimoji="1" lang="en-US" altLang="ja-JP" sz="1200" dirty="0">
                <a:latin typeface="+mn-ea"/>
              </a:rPr>
              <a:t>Error report</a:t>
            </a:r>
          </a:p>
          <a:p>
            <a:r>
              <a:rPr kumimoji="1" lang="en-US" altLang="ja-JP" sz="1200" dirty="0">
                <a:latin typeface="+mn-ea"/>
              </a:rPr>
              <a:t>Battery level</a:t>
            </a:r>
            <a:endParaRPr kumimoji="1" lang="ja-JP" altLang="en-US" sz="1200">
              <a:latin typeface="+mn-ea"/>
            </a:endParaRPr>
          </a:p>
        </p:txBody>
      </p:sp>
      <p:sp>
        <p:nvSpPr>
          <p:cNvPr id="62" name="テキスト ボックス 61">
            <a:extLst>
              <a:ext uri="{FF2B5EF4-FFF2-40B4-BE49-F238E27FC236}">
                <a16:creationId xmlns:a16="http://schemas.microsoft.com/office/drawing/2014/main" id="{862BDF47-EF1E-A844-870C-8D7F5B1F4DE0}"/>
              </a:ext>
            </a:extLst>
          </p:cNvPr>
          <p:cNvSpPr txBox="1"/>
          <p:nvPr/>
        </p:nvSpPr>
        <p:spPr>
          <a:xfrm>
            <a:off x="6078108" y="4039156"/>
            <a:ext cx="1227793" cy="461665"/>
          </a:xfrm>
          <a:prstGeom prst="rect">
            <a:avLst/>
          </a:prstGeom>
          <a:noFill/>
        </p:spPr>
        <p:txBody>
          <a:bodyPr wrap="square" rtlCol="0">
            <a:spAutoFit/>
          </a:bodyPr>
          <a:lstStyle/>
          <a:p>
            <a:r>
              <a:rPr kumimoji="1" lang="en-US" altLang="ja-JP" sz="1200" dirty="0">
                <a:latin typeface="+mn-ea"/>
              </a:rPr>
              <a:t>Call back</a:t>
            </a:r>
          </a:p>
          <a:p>
            <a:r>
              <a:rPr kumimoji="1" lang="en-US" altLang="ja-JP" sz="1200" dirty="0">
                <a:latin typeface="+mn-ea"/>
              </a:rPr>
              <a:t>Statistic</a:t>
            </a:r>
            <a:endParaRPr kumimoji="1" lang="ja-JP" altLang="en-US" sz="1200">
              <a:latin typeface="+mn-ea"/>
            </a:endParaRPr>
          </a:p>
        </p:txBody>
      </p:sp>
      <p:sp>
        <p:nvSpPr>
          <p:cNvPr id="43" name="下矢印 42">
            <a:extLst>
              <a:ext uri="{FF2B5EF4-FFF2-40B4-BE49-F238E27FC236}">
                <a16:creationId xmlns:a16="http://schemas.microsoft.com/office/drawing/2014/main" id="{9E5F8679-4FB0-7048-9524-810A697745A2}"/>
              </a:ext>
            </a:extLst>
          </p:cNvPr>
          <p:cNvSpPr/>
          <p:nvPr/>
        </p:nvSpPr>
        <p:spPr>
          <a:xfrm>
            <a:off x="7650553" y="4507886"/>
            <a:ext cx="180040" cy="359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Tree>
    <p:extLst>
      <p:ext uri="{BB962C8B-B14F-4D97-AF65-F5344CB8AC3E}">
        <p14:creationId xmlns:p14="http://schemas.microsoft.com/office/powerpoint/2010/main" val="27443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2C6AA8-95D0-0D48-BC40-45F2FC12AD40}"/>
              </a:ext>
            </a:extLst>
          </p:cNvPr>
          <p:cNvSpPr>
            <a:spLocks noGrp="1"/>
          </p:cNvSpPr>
          <p:nvPr>
            <p:ph type="title"/>
          </p:nvPr>
        </p:nvSpPr>
        <p:spPr>
          <a:xfrm>
            <a:off x="677334" y="609600"/>
            <a:ext cx="8596668" cy="1320800"/>
          </a:xfrm>
        </p:spPr>
        <p:txBody>
          <a:bodyPr anchor="t">
            <a:normAutofit/>
          </a:bodyPr>
          <a:lstStyle/>
          <a:p>
            <a:r>
              <a:rPr kumimoji="1" lang="en-US" altLang="ja-JP">
                <a:latin typeface="+mj-ea"/>
              </a:rPr>
              <a:t>Assumed process of the delivery of locks</a:t>
            </a:r>
            <a:endParaRPr kumimoji="1" lang="ja-JP" altLang="en-US">
              <a:latin typeface="+mj-ea"/>
            </a:endParaRPr>
          </a:p>
        </p:txBody>
      </p:sp>
      <p:sp>
        <p:nvSpPr>
          <p:cNvPr id="29" name="コンテンツ プレースホルダー 2">
            <a:extLst>
              <a:ext uri="{FF2B5EF4-FFF2-40B4-BE49-F238E27FC236}">
                <a16:creationId xmlns:a16="http://schemas.microsoft.com/office/drawing/2014/main" id="{656E20D3-1BD9-6F4E-A5EE-ED2D52A3BBD0}"/>
              </a:ext>
            </a:extLst>
          </p:cNvPr>
          <p:cNvSpPr>
            <a:spLocks noGrp="1"/>
          </p:cNvSpPr>
          <p:nvPr>
            <p:ph idx="1"/>
          </p:nvPr>
        </p:nvSpPr>
        <p:spPr>
          <a:xfrm>
            <a:off x="677333" y="2160589"/>
            <a:ext cx="5410083" cy="4087811"/>
          </a:xfrm>
        </p:spPr>
        <p:txBody>
          <a:bodyPr>
            <a:normAutofit fontScale="85000" lnSpcReduction="20000"/>
          </a:bodyPr>
          <a:lstStyle/>
          <a:p>
            <a:pPr>
              <a:lnSpc>
                <a:spcPct val="90000"/>
              </a:lnSpc>
            </a:pPr>
            <a:r>
              <a:rPr lang="en-US" altLang="ja-JP" sz="1500" dirty="0">
                <a:latin typeface="+mn-ea"/>
              </a:rPr>
              <a:t>A pair of the random number table ID and random number table (registration info)  is generated together with the FW for each device at FW build environment. (the ID is same as the latter 8 digits of </a:t>
            </a:r>
            <a:r>
              <a:rPr lang="en-US" altLang="ja-JP" sz="1500" dirty="0" err="1">
                <a:latin typeface="+mn-ea"/>
              </a:rPr>
              <a:t>deviceID</a:t>
            </a:r>
            <a:r>
              <a:rPr lang="en-US" altLang="ja-JP" sz="1500" dirty="0">
                <a:latin typeface="+mn-ea"/>
              </a:rPr>
              <a:t>.  i.e. CP001-0000000N has random number table 0000000N)</a:t>
            </a:r>
          </a:p>
          <a:p>
            <a:pPr>
              <a:lnSpc>
                <a:spcPct val="90000"/>
              </a:lnSpc>
            </a:pPr>
            <a:r>
              <a:rPr lang="en-US" altLang="ja-JP" sz="1500" dirty="0">
                <a:latin typeface="+mn-ea"/>
              </a:rPr>
              <a:t>All sets of FW and registration info are forwarded to the pre-registration office. (or put into the cloud like bitbucket .. TBD)</a:t>
            </a:r>
          </a:p>
          <a:p>
            <a:pPr>
              <a:lnSpc>
                <a:spcPct val="90000"/>
              </a:lnSpc>
            </a:pPr>
            <a:r>
              <a:rPr lang="en-US" altLang="ja-JP" sz="1500" dirty="0">
                <a:latin typeface="+mn-ea"/>
              </a:rPr>
              <a:t>The registration info is uploaded to the service server (or it picks up all data from the cloud like bitbucket where the registration info is saved.. TBD) and the server creates the DB for lock devices and random number tables.</a:t>
            </a:r>
          </a:p>
          <a:p>
            <a:pPr>
              <a:lnSpc>
                <a:spcPct val="90000"/>
              </a:lnSpc>
            </a:pPr>
            <a:r>
              <a:rPr kumimoji="1" lang="en-US" altLang="ja-JP" sz="1500" dirty="0">
                <a:latin typeface="+mn-ea"/>
              </a:rPr>
              <a:t>QR code for each lock is generated by the service server </a:t>
            </a:r>
            <a:r>
              <a:rPr lang="en-US" altLang="ja-JP" sz="1500" dirty="0">
                <a:latin typeface="+mn-ea"/>
              </a:rPr>
              <a:t>and merged into the FW folder at the pre-registration office or in the cloud, depending on which area is used for holding the FW, either pre-registration office or cloud…TBD.</a:t>
            </a:r>
          </a:p>
          <a:p>
            <a:pPr>
              <a:lnSpc>
                <a:spcPct val="90000"/>
              </a:lnSpc>
            </a:pPr>
            <a:r>
              <a:rPr kumimoji="1" lang="en-US" altLang="ja-JP" sz="1500" dirty="0">
                <a:latin typeface="+mn-ea"/>
              </a:rPr>
              <a:t>The sets of QR code and the FW build are sent to the factory in the format of SD card or internet </a:t>
            </a:r>
            <a:r>
              <a:rPr kumimoji="1" lang="en-US" altLang="ja-JP" sz="1500" dirty="0" err="1">
                <a:latin typeface="+mn-ea"/>
              </a:rPr>
              <a:t>folder..TBD</a:t>
            </a:r>
            <a:endParaRPr kumimoji="1" lang="en-US" altLang="ja-JP" sz="1500" dirty="0">
              <a:latin typeface="+mn-ea"/>
            </a:endParaRPr>
          </a:p>
          <a:p>
            <a:pPr>
              <a:lnSpc>
                <a:spcPct val="90000"/>
              </a:lnSpc>
            </a:pPr>
            <a:r>
              <a:rPr lang="en-US" altLang="ja-JP" sz="1500" dirty="0">
                <a:latin typeface="+mn-ea"/>
              </a:rPr>
              <a:t>The factory picks up the FW and the QR code for each lock. Burn the ROM with the FW ,print the QR code to the label and attach it to the device.</a:t>
            </a:r>
          </a:p>
          <a:p>
            <a:pPr>
              <a:lnSpc>
                <a:spcPct val="90000"/>
              </a:lnSpc>
            </a:pPr>
            <a:r>
              <a:rPr lang="en-US" altLang="ja-JP" sz="1500" dirty="0">
                <a:latin typeface="+mn-ea"/>
              </a:rPr>
              <a:t>The factory transports them to the warehouse.</a:t>
            </a:r>
          </a:p>
        </p:txBody>
      </p:sp>
      <p:pic>
        <p:nvPicPr>
          <p:cNvPr id="16" name="図 15">
            <a:extLst>
              <a:ext uri="{FF2B5EF4-FFF2-40B4-BE49-F238E27FC236}">
                <a16:creationId xmlns:a16="http://schemas.microsoft.com/office/drawing/2014/main" id="{0BA4C347-FD0C-7346-B52C-F5885E9F22E9}"/>
              </a:ext>
            </a:extLst>
          </p:cNvPr>
          <p:cNvPicPr>
            <a:picLocks noChangeAspect="1"/>
          </p:cNvPicPr>
          <p:nvPr/>
        </p:nvPicPr>
        <p:blipFill>
          <a:blip r:embed="rId2"/>
          <a:stretch>
            <a:fillRect/>
          </a:stretch>
        </p:blipFill>
        <p:spPr>
          <a:xfrm>
            <a:off x="6087417" y="2159000"/>
            <a:ext cx="3145536" cy="2312281"/>
          </a:xfrm>
          <a:prstGeom prst="rect">
            <a:avLst/>
          </a:prstGeom>
        </p:spPr>
      </p:pic>
    </p:spTree>
    <p:extLst>
      <p:ext uri="{BB962C8B-B14F-4D97-AF65-F5344CB8AC3E}">
        <p14:creationId xmlns:p14="http://schemas.microsoft.com/office/powerpoint/2010/main" val="263694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3FC52CB-2250-2442-8DF9-5731B0FC690F}"/>
              </a:ext>
            </a:extLst>
          </p:cNvPr>
          <p:cNvPicPr>
            <a:picLocks noChangeAspect="1"/>
          </p:cNvPicPr>
          <p:nvPr/>
        </p:nvPicPr>
        <p:blipFill>
          <a:blip r:embed="rId2"/>
          <a:stretch>
            <a:fillRect/>
          </a:stretch>
        </p:blipFill>
        <p:spPr>
          <a:xfrm>
            <a:off x="3479077" y="4158206"/>
            <a:ext cx="2819063" cy="2111576"/>
          </a:xfrm>
          <a:prstGeom prst="rect">
            <a:avLst/>
          </a:prstGeom>
        </p:spPr>
      </p:pic>
      <p:pic>
        <p:nvPicPr>
          <p:cNvPr id="6" name="図 5" descr="th.jpg">
            <a:extLst>
              <a:ext uri="{FF2B5EF4-FFF2-40B4-BE49-F238E27FC236}">
                <a16:creationId xmlns:a16="http://schemas.microsoft.com/office/drawing/2014/main" id="{136D0711-FEDA-784A-ABB9-925A0F8DB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891" y="2420311"/>
            <a:ext cx="903842" cy="835628"/>
          </a:xfrm>
          <a:prstGeom prst="rect">
            <a:avLst/>
          </a:prstGeom>
        </p:spPr>
      </p:pic>
      <p:pic>
        <p:nvPicPr>
          <p:cNvPr id="7" name="図 6">
            <a:extLst>
              <a:ext uri="{FF2B5EF4-FFF2-40B4-BE49-F238E27FC236}">
                <a16:creationId xmlns:a16="http://schemas.microsoft.com/office/drawing/2014/main" id="{61F7C825-61EE-AD4D-B63B-53034D8CC2FD}"/>
              </a:ext>
            </a:extLst>
          </p:cNvPr>
          <p:cNvPicPr>
            <a:picLocks noChangeAspect="1"/>
          </p:cNvPicPr>
          <p:nvPr/>
        </p:nvPicPr>
        <p:blipFill>
          <a:blip r:embed="rId4"/>
          <a:stretch>
            <a:fillRect/>
          </a:stretch>
        </p:blipFill>
        <p:spPr>
          <a:xfrm>
            <a:off x="1503843" y="2420311"/>
            <a:ext cx="1136755" cy="835628"/>
          </a:xfrm>
          <a:prstGeom prst="rect">
            <a:avLst/>
          </a:prstGeom>
        </p:spPr>
      </p:pic>
      <p:pic>
        <p:nvPicPr>
          <p:cNvPr id="8" name="図 7">
            <a:extLst>
              <a:ext uri="{FF2B5EF4-FFF2-40B4-BE49-F238E27FC236}">
                <a16:creationId xmlns:a16="http://schemas.microsoft.com/office/drawing/2014/main" id="{3A3180AD-E9B4-104F-B01E-DBBF165C07D1}"/>
              </a:ext>
            </a:extLst>
          </p:cNvPr>
          <p:cNvPicPr>
            <a:picLocks noChangeAspect="1"/>
          </p:cNvPicPr>
          <p:nvPr/>
        </p:nvPicPr>
        <p:blipFill>
          <a:blip r:embed="rId5"/>
          <a:stretch>
            <a:fillRect/>
          </a:stretch>
        </p:blipFill>
        <p:spPr>
          <a:xfrm>
            <a:off x="6037577" y="3748795"/>
            <a:ext cx="674987" cy="505589"/>
          </a:xfrm>
          <a:prstGeom prst="rect">
            <a:avLst/>
          </a:prstGeom>
        </p:spPr>
      </p:pic>
      <p:sp>
        <p:nvSpPr>
          <p:cNvPr id="22" name="テキスト ボックス 21">
            <a:extLst>
              <a:ext uri="{FF2B5EF4-FFF2-40B4-BE49-F238E27FC236}">
                <a16:creationId xmlns:a16="http://schemas.microsoft.com/office/drawing/2014/main" id="{4212A425-EB24-034F-88B9-A785B1708622}"/>
              </a:ext>
            </a:extLst>
          </p:cNvPr>
          <p:cNvSpPr txBox="1"/>
          <p:nvPr/>
        </p:nvSpPr>
        <p:spPr>
          <a:xfrm>
            <a:off x="5636370" y="3084128"/>
            <a:ext cx="16806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Register lock</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sp>
        <p:nvSpPr>
          <p:cNvPr id="25" name="テキスト ボックス 24">
            <a:extLst>
              <a:ext uri="{FF2B5EF4-FFF2-40B4-BE49-F238E27FC236}">
                <a16:creationId xmlns:a16="http://schemas.microsoft.com/office/drawing/2014/main" id="{BBC32322-6C64-6A4D-913B-8D37BD03199B}"/>
              </a:ext>
            </a:extLst>
          </p:cNvPr>
          <p:cNvSpPr txBox="1"/>
          <p:nvPr/>
        </p:nvSpPr>
        <p:spPr>
          <a:xfrm>
            <a:off x="6096000" y="3527881"/>
            <a:ext cx="11398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Generate</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pic>
        <p:nvPicPr>
          <p:cNvPr id="34" name="図 33">
            <a:extLst>
              <a:ext uri="{FF2B5EF4-FFF2-40B4-BE49-F238E27FC236}">
                <a16:creationId xmlns:a16="http://schemas.microsoft.com/office/drawing/2014/main" id="{6D3FA4AD-0C58-554F-AB62-B83C8EE5EE12}"/>
              </a:ext>
            </a:extLst>
          </p:cNvPr>
          <p:cNvPicPr>
            <a:picLocks noChangeAspect="1"/>
          </p:cNvPicPr>
          <p:nvPr/>
        </p:nvPicPr>
        <p:blipFill>
          <a:blip r:embed="rId6"/>
          <a:stretch>
            <a:fillRect/>
          </a:stretch>
        </p:blipFill>
        <p:spPr>
          <a:xfrm>
            <a:off x="2221265" y="738102"/>
            <a:ext cx="1476118" cy="1107088"/>
          </a:xfrm>
          <a:prstGeom prst="rect">
            <a:avLst/>
          </a:prstGeom>
        </p:spPr>
      </p:pic>
      <p:sp>
        <p:nvSpPr>
          <p:cNvPr id="40" name="テキスト ボックス 39">
            <a:extLst>
              <a:ext uri="{FF2B5EF4-FFF2-40B4-BE49-F238E27FC236}">
                <a16:creationId xmlns:a16="http://schemas.microsoft.com/office/drawing/2014/main" id="{BC89AD05-8164-ED4E-AC8C-533A5FF590A9}"/>
              </a:ext>
            </a:extLst>
          </p:cNvPr>
          <p:cNvSpPr txBox="1"/>
          <p:nvPr/>
        </p:nvSpPr>
        <p:spPr>
          <a:xfrm>
            <a:off x="845442" y="1795093"/>
            <a:ext cx="143014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FW </a:t>
            </a:r>
            <a:r>
              <a:rPr kumimoji="1" lang="en-US" altLang="ja-JP" sz="1200" b="0" i="0" u="non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(including random number table)</a:t>
            </a:r>
            <a:endParaRPr kumimoji="1" lang="ja-JP" altLang="en-US" sz="1200" b="0" i="0" u="none" strike="sng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sp>
        <p:nvSpPr>
          <p:cNvPr id="41" name="テキスト ボックス 40">
            <a:extLst>
              <a:ext uri="{FF2B5EF4-FFF2-40B4-BE49-F238E27FC236}">
                <a16:creationId xmlns:a16="http://schemas.microsoft.com/office/drawing/2014/main" id="{E6DA2D30-9888-C24E-A524-F6ED7D74E5E9}"/>
              </a:ext>
            </a:extLst>
          </p:cNvPr>
          <p:cNvSpPr txBox="1"/>
          <p:nvPr/>
        </p:nvSpPr>
        <p:spPr>
          <a:xfrm>
            <a:off x="2847590" y="1707789"/>
            <a:ext cx="96575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factory</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sp>
        <p:nvSpPr>
          <p:cNvPr id="42" name="テキスト ボックス 41">
            <a:extLst>
              <a:ext uri="{FF2B5EF4-FFF2-40B4-BE49-F238E27FC236}">
                <a16:creationId xmlns:a16="http://schemas.microsoft.com/office/drawing/2014/main" id="{6912C78F-085F-7247-BB14-5946FE65CC10}"/>
              </a:ext>
            </a:extLst>
          </p:cNvPr>
          <p:cNvSpPr txBox="1"/>
          <p:nvPr/>
        </p:nvSpPr>
        <p:spPr>
          <a:xfrm>
            <a:off x="7611685" y="3301511"/>
            <a:ext cx="96575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Service server</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sp>
        <p:nvSpPr>
          <p:cNvPr id="43" name="テキスト ボックス 42">
            <a:extLst>
              <a:ext uri="{FF2B5EF4-FFF2-40B4-BE49-F238E27FC236}">
                <a16:creationId xmlns:a16="http://schemas.microsoft.com/office/drawing/2014/main" id="{3F9BFF5D-9F47-6943-A136-912B100F8898}"/>
              </a:ext>
            </a:extLst>
          </p:cNvPr>
          <p:cNvSpPr txBox="1"/>
          <p:nvPr/>
        </p:nvSpPr>
        <p:spPr>
          <a:xfrm>
            <a:off x="4134551" y="6188040"/>
            <a:ext cx="157415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Pre-registration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400" dirty="0">
                <a:solidFill>
                  <a:prstClr val="black"/>
                </a:solidFill>
                <a:latin typeface="メイリオ" panose="020B0604030504040204" pitchFamily="34" charset="-128"/>
                <a:ea typeface="メイリオ" panose="020B0604030504040204" pitchFamily="34" charset="-128"/>
              </a:rPr>
              <a:t>Operation desk</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sp>
        <p:nvSpPr>
          <p:cNvPr id="44" name="フリーフォーム 43">
            <a:extLst>
              <a:ext uri="{FF2B5EF4-FFF2-40B4-BE49-F238E27FC236}">
                <a16:creationId xmlns:a16="http://schemas.microsoft.com/office/drawing/2014/main" id="{37859942-5C96-E443-A35F-BBDEB067317C}"/>
              </a:ext>
            </a:extLst>
          </p:cNvPr>
          <p:cNvSpPr/>
          <p:nvPr/>
        </p:nvSpPr>
        <p:spPr>
          <a:xfrm>
            <a:off x="2142719" y="1324695"/>
            <a:ext cx="569639" cy="996570"/>
          </a:xfrm>
          <a:custGeom>
            <a:avLst/>
            <a:gdLst>
              <a:gd name="connsiteX0" fmla="*/ 2083443 w 2083443"/>
              <a:gd name="connsiteY0" fmla="*/ 110566 h 1071264"/>
              <a:gd name="connsiteX1" fmla="*/ 787079 w 2083443"/>
              <a:gd name="connsiteY1" fmla="*/ 87416 h 1071264"/>
              <a:gd name="connsiteX2" fmla="*/ 0 w 2083443"/>
              <a:gd name="connsiteY2" fmla="*/ 1071264 h 1071264"/>
            </a:gdLst>
            <a:ahLst/>
            <a:cxnLst>
              <a:cxn ang="0">
                <a:pos x="connsiteX0" y="connsiteY0"/>
              </a:cxn>
              <a:cxn ang="0">
                <a:pos x="connsiteX1" y="connsiteY1"/>
              </a:cxn>
              <a:cxn ang="0">
                <a:pos x="connsiteX2" y="connsiteY2"/>
              </a:cxn>
            </a:cxnLst>
            <a:rect l="l" t="t" r="r" b="b"/>
            <a:pathLst>
              <a:path w="2083443" h="1071264">
                <a:moveTo>
                  <a:pt x="2083443" y="110566"/>
                </a:moveTo>
                <a:cubicBezTo>
                  <a:pt x="1608881" y="18933"/>
                  <a:pt x="1134319" y="-72700"/>
                  <a:pt x="787079" y="87416"/>
                </a:cubicBezTo>
                <a:cubicBezTo>
                  <a:pt x="439839" y="247532"/>
                  <a:pt x="219919" y="659398"/>
                  <a:pt x="0" y="1071264"/>
                </a:cubicBezTo>
              </a:path>
            </a:pathLst>
          </a:custGeom>
          <a:noFill/>
          <a:ln>
            <a:solidFill>
              <a:schemeClr val="accent6"/>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rebuchet MS" panose="020B0603020202020204"/>
              <a:ea typeface="メイリオ" panose="020B0604030504040204" pitchFamily="34" charset="-128"/>
              <a:cs typeface="+mn-cs"/>
            </a:endParaRPr>
          </a:p>
        </p:txBody>
      </p:sp>
      <p:sp>
        <p:nvSpPr>
          <p:cNvPr id="46" name="テキスト ボックス 45">
            <a:extLst>
              <a:ext uri="{FF2B5EF4-FFF2-40B4-BE49-F238E27FC236}">
                <a16:creationId xmlns:a16="http://schemas.microsoft.com/office/drawing/2014/main" id="{0A3D79D8-ADD0-3147-8E69-35065DE73602}"/>
              </a:ext>
            </a:extLst>
          </p:cNvPr>
          <p:cNvSpPr txBox="1"/>
          <p:nvPr/>
        </p:nvSpPr>
        <p:spPr>
          <a:xfrm>
            <a:off x="5174653" y="2002220"/>
            <a:ext cx="2364181" cy="523220"/>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Random number tables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400" dirty="0" err="1">
                <a:solidFill>
                  <a:prstClr val="black"/>
                </a:solidFill>
                <a:latin typeface="メイリオ" panose="020B0604030504040204" pitchFamily="34" charset="-128"/>
                <a:ea typeface="メイリオ" panose="020B0604030504040204" pitchFamily="34" charset="-128"/>
              </a:rPr>
              <a:t>DeviceID</a:t>
            </a:r>
            <a:endParaRPr lang="en-US" altLang="ja-JP" sz="1400" dirty="0">
              <a:solidFill>
                <a:prstClr val="black"/>
              </a:solidFill>
              <a:latin typeface="メイリオ" panose="020B0604030504040204" pitchFamily="34" charset="-128"/>
              <a:ea typeface="メイリオ" panose="020B0604030504040204" pitchFamily="34" charset="-128"/>
            </a:endParaRPr>
          </a:p>
        </p:txBody>
      </p:sp>
      <p:pic>
        <p:nvPicPr>
          <p:cNvPr id="23" name="図 22">
            <a:extLst>
              <a:ext uri="{FF2B5EF4-FFF2-40B4-BE49-F238E27FC236}">
                <a16:creationId xmlns:a16="http://schemas.microsoft.com/office/drawing/2014/main" id="{7B8F7D6D-917A-624D-9D4B-5A69C95B568D}"/>
              </a:ext>
            </a:extLst>
          </p:cNvPr>
          <p:cNvPicPr>
            <a:picLocks noChangeAspect="1"/>
          </p:cNvPicPr>
          <p:nvPr/>
        </p:nvPicPr>
        <p:blipFill>
          <a:blip r:embed="rId7"/>
          <a:stretch>
            <a:fillRect/>
          </a:stretch>
        </p:blipFill>
        <p:spPr>
          <a:xfrm>
            <a:off x="6074709" y="1280110"/>
            <a:ext cx="432050" cy="611922"/>
          </a:xfrm>
          <a:prstGeom prst="rect">
            <a:avLst/>
          </a:prstGeom>
          <a:ln>
            <a:solidFill>
              <a:schemeClr val="tx1"/>
            </a:solidFill>
          </a:ln>
        </p:spPr>
      </p:pic>
      <p:sp>
        <p:nvSpPr>
          <p:cNvPr id="3" name="フリーフォーム 2">
            <a:extLst>
              <a:ext uri="{FF2B5EF4-FFF2-40B4-BE49-F238E27FC236}">
                <a16:creationId xmlns:a16="http://schemas.microsoft.com/office/drawing/2014/main" id="{51D7B1B5-14B0-6F4D-9F7E-143F8AC24366}"/>
              </a:ext>
            </a:extLst>
          </p:cNvPr>
          <p:cNvSpPr/>
          <p:nvPr/>
        </p:nvSpPr>
        <p:spPr>
          <a:xfrm>
            <a:off x="5725886" y="3820886"/>
            <a:ext cx="2271838" cy="934857"/>
          </a:xfrm>
          <a:custGeom>
            <a:avLst/>
            <a:gdLst>
              <a:gd name="connsiteX0" fmla="*/ 2209800 w 2271838"/>
              <a:gd name="connsiteY0" fmla="*/ 0 h 934857"/>
              <a:gd name="connsiteX1" fmla="*/ 1992085 w 2271838"/>
              <a:gd name="connsiteY1" fmla="*/ 849085 h 934857"/>
              <a:gd name="connsiteX2" fmla="*/ 0 w 2271838"/>
              <a:gd name="connsiteY2" fmla="*/ 914400 h 934857"/>
            </a:gdLst>
            <a:ahLst/>
            <a:cxnLst>
              <a:cxn ang="0">
                <a:pos x="connsiteX0" y="connsiteY0"/>
              </a:cxn>
              <a:cxn ang="0">
                <a:pos x="connsiteX1" y="connsiteY1"/>
              </a:cxn>
              <a:cxn ang="0">
                <a:pos x="connsiteX2" y="connsiteY2"/>
              </a:cxn>
            </a:cxnLst>
            <a:rect l="l" t="t" r="r" b="b"/>
            <a:pathLst>
              <a:path w="2271838" h="934857">
                <a:moveTo>
                  <a:pt x="2209800" y="0"/>
                </a:moveTo>
                <a:cubicBezTo>
                  <a:pt x="2285092" y="348342"/>
                  <a:pt x="2360385" y="696685"/>
                  <a:pt x="1992085" y="849085"/>
                </a:cubicBezTo>
                <a:cubicBezTo>
                  <a:pt x="1623785" y="1001485"/>
                  <a:pt x="350157" y="901700"/>
                  <a:pt x="0" y="914400"/>
                </a:cubicBezTo>
              </a:path>
            </a:pathLst>
          </a:custGeom>
          <a:noFill/>
          <a:ln w="38100">
            <a:solidFill>
              <a:schemeClr val="accent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rebuchet MS" panose="020B0603020202020204"/>
              <a:ea typeface="メイリオ" panose="020B0604030504040204" pitchFamily="34" charset="-128"/>
              <a:cs typeface="+mn-cs"/>
            </a:endParaRPr>
          </a:p>
        </p:txBody>
      </p:sp>
      <p:sp>
        <p:nvSpPr>
          <p:cNvPr id="4" name="テキスト ボックス 3">
            <a:extLst>
              <a:ext uri="{FF2B5EF4-FFF2-40B4-BE49-F238E27FC236}">
                <a16:creationId xmlns:a16="http://schemas.microsoft.com/office/drawing/2014/main" id="{06288BD9-201C-5341-BD7B-3AA9CC52A031}"/>
              </a:ext>
            </a:extLst>
          </p:cNvPr>
          <p:cNvSpPr txBox="1"/>
          <p:nvPr/>
        </p:nvSpPr>
        <p:spPr>
          <a:xfrm>
            <a:off x="6400799" y="4755743"/>
            <a:ext cx="192139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34" charset="-128"/>
                <a:ea typeface="メイリオ" panose="020B0604030504040204" pitchFamily="34" charset="-128"/>
                <a:cs typeface="+mn-cs"/>
              </a:rPr>
              <a:t>Status monitoring</a:t>
            </a: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34" charset="-128"/>
              <a:ea typeface="メイリオ" panose="020B0604030504040204" pitchFamily="34" charset="-128"/>
              <a:cs typeface="+mn-cs"/>
            </a:endParaRPr>
          </a:p>
        </p:txBody>
      </p:sp>
      <p:pic>
        <p:nvPicPr>
          <p:cNvPr id="14" name="図 13">
            <a:extLst>
              <a:ext uri="{FF2B5EF4-FFF2-40B4-BE49-F238E27FC236}">
                <a16:creationId xmlns:a16="http://schemas.microsoft.com/office/drawing/2014/main" id="{D5F34024-B815-704B-A9CB-B85B63EA8307}"/>
              </a:ext>
            </a:extLst>
          </p:cNvPr>
          <p:cNvPicPr>
            <a:picLocks noChangeAspect="1"/>
          </p:cNvPicPr>
          <p:nvPr/>
        </p:nvPicPr>
        <p:blipFill>
          <a:blip r:embed="rId8"/>
          <a:stretch>
            <a:fillRect/>
          </a:stretch>
        </p:blipFill>
        <p:spPr>
          <a:xfrm>
            <a:off x="1469901" y="4731942"/>
            <a:ext cx="1261725" cy="1261725"/>
          </a:xfrm>
          <a:prstGeom prst="rect">
            <a:avLst/>
          </a:prstGeom>
        </p:spPr>
      </p:pic>
      <p:sp>
        <p:nvSpPr>
          <p:cNvPr id="18" name="テキスト ボックス 17">
            <a:extLst>
              <a:ext uri="{FF2B5EF4-FFF2-40B4-BE49-F238E27FC236}">
                <a16:creationId xmlns:a16="http://schemas.microsoft.com/office/drawing/2014/main" id="{6968354F-69F7-1146-9C08-75879890C4B7}"/>
              </a:ext>
            </a:extLst>
          </p:cNvPr>
          <p:cNvSpPr txBox="1"/>
          <p:nvPr/>
        </p:nvSpPr>
        <p:spPr>
          <a:xfrm>
            <a:off x="1500863" y="5805729"/>
            <a:ext cx="1437738" cy="369332"/>
          </a:xfrm>
          <a:prstGeom prst="rect">
            <a:avLst/>
          </a:prstGeom>
          <a:noFill/>
        </p:spPr>
        <p:txBody>
          <a:bodyPr wrap="square" rtlCol="0">
            <a:spAutoFit/>
          </a:bodyPr>
          <a:lstStyle/>
          <a:p>
            <a:r>
              <a:rPr kumimoji="1" lang="en-US" altLang="ja-JP" dirty="0"/>
              <a:t>warehouse</a:t>
            </a:r>
            <a:endParaRPr kumimoji="1" lang="ja-JP" altLang="en-US"/>
          </a:p>
        </p:txBody>
      </p:sp>
      <p:sp>
        <p:nvSpPr>
          <p:cNvPr id="20" name="テキスト ボックス 19">
            <a:extLst>
              <a:ext uri="{FF2B5EF4-FFF2-40B4-BE49-F238E27FC236}">
                <a16:creationId xmlns:a16="http://schemas.microsoft.com/office/drawing/2014/main" id="{8227EA6E-186F-7845-8150-FA250C2FB550}"/>
              </a:ext>
            </a:extLst>
          </p:cNvPr>
          <p:cNvSpPr txBox="1"/>
          <p:nvPr/>
        </p:nvSpPr>
        <p:spPr>
          <a:xfrm>
            <a:off x="1087705" y="3820886"/>
            <a:ext cx="1257812" cy="307777"/>
          </a:xfrm>
          <a:prstGeom prst="rect">
            <a:avLst/>
          </a:prstGeom>
          <a:noFill/>
        </p:spPr>
        <p:txBody>
          <a:bodyPr wrap="square" rtlCol="0">
            <a:spAutoFit/>
          </a:bodyPr>
          <a:lstStyle/>
          <a:p>
            <a:r>
              <a:rPr kumimoji="1" lang="en-US" altLang="ja-JP" sz="1400" dirty="0">
                <a:latin typeface="+mn-ea"/>
              </a:rPr>
              <a:t>Transport</a:t>
            </a:r>
            <a:endParaRPr kumimoji="1" lang="ja-JP" altLang="en-US" sz="1400">
              <a:latin typeface="+mn-ea"/>
            </a:endParaRPr>
          </a:p>
        </p:txBody>
      </p:sp>
      <p:cxnSp>
        <p:nvCxnSpPr>
          <p:cNvPr id="29" name="直線矢印コネクタ 28">
            <a:extLst>
              <a:ext uri="{FF2B5EF4-FFF2-40B4-BE49-F238E27FC236}">
                <a16:creationId xmlns:a16="http://schemas.microsoft.com/office/drawing/2014/main" id="{377E8301-16EB-C44E-B7D6-3EF6F0810529}"/>
              </a:ext>
            </a:extLst>
          </p:cNvPr>
          <p:cNvCxnSpPr>
            <a:cxnSpLocks/>
          </p:cNvCxnSpPr>
          <p:nvPr/>
        </p:nvCxnSpPr>
        <p:spPr>
          <a:xfrm flipH="1" flipV="1">
            <a:off x="3336326" y="1828387"/>
            <a:ext cx="764073" cy="1454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C9732A7D-B136-D34E-805A-DFE6E80D3DA2}"/>
              </a:ext>
            </a:extLst>
          </p:cNvPr>
          <p:cNvSpPr txBox="1"/>
          <p:nvPr/>
        </p:nvSpPr>
        <p:spPr>
          <a:xfrm>
            <a:off x="3052837" y="3084128"/>
            <a:ext cx="1004538" cy="523220"/>
          </a:xfrm>
          <a:prstGeom prst="rect">
            <a:avLst/>
          </a:prstGeom>
          <a:noFill/>
        </p:spPr>
        <p:txBody>
          <a:bodyPr wrap="square" rtlCol="0">
            <a:spAutoFit/>
          </a:bodyPr>
          <a:lstStyle/>
          <a:p>
            <a:r>
              <a:rPr kumimoji="1" lang="en-US" altLang="ja-JP" sz="1400" dirty="0">
                <a:latin typeface="+mn-ea"/>
              </a:rPr>
              <a:t>FW + </a:t>
            </a:r>
          </a:p>
          <a:p>
            <a:r>
              <a:rPr kumimoji="1" lang="en-US" altLang="ja-JP" sz="1400" dirty="0">
                <a:latin typeface="+mn-ea"/>
              </a:rPr>
              <a:t>QR code</a:t>
            </a:r>
            <a:endParaRPr kumimoji="1" lang="ja-JP" altLang="en-US" sz="1400">
              <a:latin typeface="+mn-ea"/>
            </a:endParaRPr>
          </a:p>
        </p:txBody>
      </p:sp>
      <p:pic>
        <p:nvPicPr>
          <p:cNvPr id="31" name="図 30">
            <a:extLst>
              <a:ext uri="{FF2B5EF4-FFF2-40B4-BE49-F238E27FC236}">
                <a16:creationId xmlns:a16="http://schemas.microsoft.com/office/drawing/2014/main" id="{3E68AAF3-3439-CA46-ADBD-E86D7076215C}"/>
              </a:ext>
            </a:extLst>
          </p:cNvPr>
          <p:cNvPicPr>
            <a:picLocks noChangeAspect="1"/>
          </p:cNvPicPr>
          <p:nvPr/>
        </p:nvPicPr>
        <p:blipFill>
          <a:blip r:embed="rId9"/>
          <a:stretch>
            <a:fillRect/>
          </a:stretch>
        </p:blipFill>
        <p:spPr>
          <a:xfrm>
            <a:off x="4521986" y="1364454"/>
            <a:ext cx="569639" cy="569639"/>
          </a:xfrm>
          <a:prstGeom prst="rect">
            <a:avLst/>
          </a:prstGeom>
        </p:spPr>
      </p:pic>
      <p:sp>
        <p:nvSpPr>
          <p:cNvPr id="35" name="テキスト ボックス 34">
            <a:extLst>
              <a:ext uri="{FF2B5EF4-FFF2-40B4-BE49-F238E27FC236}">
                <a16:creationId xmlns:a16="http://schemas.microsoft.com/office/drawing/2014/main" id="{8EF08F7B-B225-904F-BA15-1418D78C1270}"/>
              </a:ext>
            </a:extLst>
          </p:cNvPr>
          <p:cNvSpPr txBox="1"/>
          <p:nvPr/>
        </p:nvSpPr>
        <p:spPr>
          <a:xfrm>
            <a:off x="4739268" y="562365"/>
            <a:ext cx="2138779" cy="523220"/>
          </a:xfrm>
          <a:prstGeom prst="rect">
            <a:avLst/>
          </a:prstGeom>
          <a:solidFill>
            <a:schemeClr val="bg1"/>
          </a:solidFill>
        </p:spPr>
        <p:txBody>
          <a:bodyPr wrap="square" rtlCol="0">
            <a:spAutoFit/>
          </a:bodyPr>
          <a:lstStyle/>
          <a:p>
            <a:r>
              <a:rPr kumimoji="1" lang="en-US" altLang="ja-JP" sz="1400" dirty="0">
                <a:latin typeface="+mn-ea"/>
              </a:rPr>
              <a:t>FW build environment</a:t>
            </a:r>
          </a:p>
          <a:p>
            <a:r>
              <a:rPr kumimoji="1" lang="en-US" altLang="ja-JP" sz="1400" dirty="0">
                <a:latin typeface="+mn-ea"/>
              </a:rPr>
              <a:t>(office or Lab) </a:t>
            </a:r>
            <a:endParaRPr kumimoji="1" lang="ja-JP" altLang="en-US" sz="1400">
              <a:latin typeface="+mn-ea"/>
            </a:endParaRPr>
          </a:p>
        </p:txBody>
      </p:sp>
      <p:pic>
        <p:nvPicPr>
          <p:cNvPr id="36" name="図 35">
            <a:extLst>
              <a:ext uri="{FF2B5EF4-FFF2-40B4-BE49-F238E27FC236}">
                <a16:creationId xmlns:a16="http://schemas.microsoft.com/office/drawing/2014/main" id="{1492CD7F-9EB9-7F47-8AE6-561E30C55611}"/>
              </a:ext>
            </a:extLst>
          </p:cNvPr>
          <p:cNvPicPr>
            <a:picLocks noChangeAspect="1"/>
          </p:cNvPicPr>
          <p:nvPr/>
        </p:nvPicPr>
        <p:blipFill>
          <a:blip r:embed="rId10"/>
          <a:stretch>
            <a:fillRect/>
          </a:stretch>
        </p:blipFill>
        <p:spPr>
          <a:xfrm>
            <a:off x="6689928" y="5064778"/>
            <a:ext cx="1201116" cy="799288"/>
          </a:xfrm>
          <a:prstGeom prst="rect">
            <a:avLst/>
          </a:prstGeom>
        </p:spPr>
      </p:pic>
      <p:pic>
        <p:nvPicPr>
          <p:cNvPr id="33" name="図 32">
            <a:extLst>
              <a:ext uri="{FF2B5EF4-FFF2-40B4-BE49-F238E27FC236}">
                <a16:creationId xmlns:a16="http://schemas.microsoft.com/office/drawing/2014/main" id="{80F50C14-C8D0-B24D-9BC3-D76D3E0CC282}"/>
              </a:ext>
            </a:extLst>
          </p:cNvPr>
          <p:cNvPicPr>
            <a:picLocks noChangeAspect="1"/>
          </p:cNvPicPr>
          <p:nvPr/>
        </p:nvPicPr>
        <p:blipFill>
          <a:blip r:embed="rId11"/>
          <a:stretch>
            <a:fillRect/>
          </a:stretch>
        </p:blipFill>
        <p:spPr>
          <a:xfrm>
            <a:off x="3919599" y="3132523"/>
            <a:ext cx="556692" cy="556692"/>
          </a:xfrm>
          <a:prstGeom prst="rect">
            <a:avLst/>
          </a:prstGeom>
        </p:spPr>
      </p:pic>
      <p:sp>
        <p:nvSpPr>
          <p:cNvPr id="37" name="円/楕円 36">
            <a:extLst>
              <a:ext uri="{FF2B5EF4-FFF2-40B4-BE49-F238E27FC236}">
                <a16:creationId xmlns:a16="http://schemas.microsoft.com/office/drawing/2014/main" id="{182E3282-10F9-4644-8DC7-A017AB1BF3B6}"/>
              </a:ext>
            </a:extLst>
          </p:cNvPr>
          <p:cNvSpPr/>
          <p:nvPr/>
        </p:nvSpPr>
        <p:spPr>
          <a:xfrm>
            <a:off x="5018889" y="992454"/>
            <a:ext cx="999024" cy="999024"/>
          </a:xfrm>
          <a:prstGeom prst="ellipse">
            <a:avLst/>
          </a:prstGeom>
          <a:solidFill>
            <a:srgbClr val="FFC00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pic>
        <p:nvPicPr>
          <p:cNvPr id="38" name="図 37">
            <a:extLst>
              <a:ext uri="{FF2B5EF4-FFF2-40B4-BE49-F238E27FC236}">
                <a16:creationId xmlns:a16="http://schemas.microsoft.com/office/drawing/2014/main" id="{7FABF464-DB3C-CD45-A90E-B3A408A3B5C2}"/>
              </a:ext>
            </a:extLst>
          </p:cNvPr>
          <p:cNvPicPr>
            <a:picLocks noChangeAspect="1"/>
          </p:cNvPicPr>
          <p:nvPr/>
        </p:nvPicPr>
        <p:blipFill>
          <a:blip r:embed="rId9"/>
          <a:stretch>
            <a:fillRect/>
          </a:stretch>
        </p:blipFill>
        <p:spPr>
          <a:xfrm>
            <a:off x="5239019" y="1210835"/>
            <a:ext cx="569639" cy="569639"/>
          </a:xfrm>
          <a:prstGeom prst="rect">
            <a:avLst/>
          </a:prstGeom>
        </p:spPr>
      </p:pic>
      <p:sp>
        <p:nvSpPr>
          <p:cNvPr id="12" name="テキスト ボックス 11">
            <a:extLst>
              <a:ext uri="{FF2B5EF4-FFF2-40B4-BE49-F238E27FC236}">
                <a16:creationId xmlns:a16="http://schemas.microsoft.com/office/drawing/2014/main" id="{8AF49D80-66A4-F746-A40A-89E4408A38A1}"/>
              </a:ext>
            </a:extLst>
          </p:cNvPr>
          <p:cNvSpPr txBox="1"/>
          <p:nvPr/>
        </p:nvSpPr>
        <p:spPr>
          <a:xfrm>
            <a:off x="4521986" y="1991478"/>
            <a:ext cx="569639" cy="307777"/>
          </a:xfrm>
          <a:prstGeom prst="rect">
            <a:avLst/>
          </a:prstGeom>
          <a:noFill/>
          <a:ln>
            <a:solidFill>
              <a:schemeClr val="tx1"/>
            </a:solidFill>
          </a:ln>
        </p:spPr>
        <p:txBody>
          <a:bodyPr wrap="square" rtlCol="0">
            <a:spAutoFit/>
          </a:bodyPr>
          <a:lstStyle/>
          <a:p>
            <a:r>
              <a:rPr kumimoji="1" lang="en-US" altLang="ja-JP" sz="1400" dirty="0">
                <a:latin typeface="+mn-ea"/>
              </a:rPr>
              <a:t>FW</a:t>
            </a:r>
            <a:endParaRPr kumimoji="1" lang="ja-JP" altLang="en-US" sz="1400">
              <a:latin typeface="+mn-ea"/>
            </a:endParaRPr>
          </a:p>
        </p:txBody>
      </p:sp>
      <p:sp>
        <p:nvSpPr>
          <p:cNvPr id="19" name="フリーフォーム 18">
            <a:extLst>
              <a:ext uri="{FF2B5EF4-FFF2-40B4-BE49-F238E27FC236}">
                <a16:creationId xmlns:a16="http://schemas.microsoft.com/office/drawing/2014/main" id="{9B307B0B-299B-1345-B938-6199352CCA94}"/>
              </a:ext>
            </a:extLst>
          </p:cNvPr>
          <p:cNvSpPr/>
          <p:nvPr/>
        </p:nvSpPr>
        <p:spPr>
          <a:xfrm>
            <a:off x="4255477" y="2309446"/>
            <a:ext cx="703104" cy="2069498"/>
          </a:xfrm>
          <a:custGeom>
            <a:avLst/>
            <a:gdLst>
              <a:gd name="connsiteX0" fmla="*/ 633046 w 703104"/>
              <a:gd name="connsiteY0" fmla="*/ 0 h 2069498"/>
              <a:gd name="connsiteX1" fmla="*/ 644769 w 703104"/>
              <a:gd name="connsiteY1" fmla="*/ 2004646 h 2069498"/>
              <a:gd name="connsiteX2" fmla="*/ 0 w 703104"/>
              <a:gd name="connsiteY2" fmla="*/ 1383323 h 2069498"/>
            </a:gdLst>
            <a:ahLst/>
            <a:cxnLst>
              <a:cxn ang="0">
                <a:pos x="connsiteX0" y="connsiteY0"/>
              </a:cxn>
              <a:cxn ang="0">
                <a:pos x="connsiteX1" y="connsiteY1"/>
              </a:cxn>
              <a:cxn ang="0">
                <a:pos x="connsiteX2" y="connsiteY2"/>
              </a:cxn>
            </a:cxnLst>
            <a:rect l="l" t="t" r="r" b="b"/>
            <a:pathLst>
              <a:path w="703104" h="2069498">
                <a:moveTo>
                  <a:pt x="633046" y="0"/>
                </a:moveTo>
                <a:cubicBezTo>
                  <a:pt x="691661" y="887046"/>
                  <a:pt x="750277" y="1774092"/>
                  <a:pt x="644769" y="2004646"/>
                </a:cubicBezTo>
                <a:cubicBezTo>
                  <a:pt x="539261" y="2235200"/>
                  <a:pt x="269630" y="1809261"/>
                  <a:pt x="0" y="1383323"/>
                </a:cubicBez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20">
            <a:extLst>
              <a:ext uri="{FF2B5EF4-FFF2-40B4-BE49-F238E27FC236}">
                <a16:creationId xmlns:a16="http://schemas.microsoft.com/office/drawing/2014/main" id="{5E8999D7-9E66-6849-9464-CBEAB62374CC}"/>
              </a:ext>
            </a:extLst>
          </p:cNvPr>
          <p:cNvSpPr/>
          <p:nvPr/>
        </p:nvSpPr>
        <p:spPr>
          <a:xfrm>
            <a:off x="4114800" y="3247292"/>
            <a:ext cx="3317631" cy="1305745"/>
          </a:xfrm>
          <a:custGeom>
            <a:avLst/>
            <a:gdLst>
              <a:gd name="connsiteX0" fmla="*/ 3317631 w 3317631"/>
              <a:gd name="connsiteY0" fmla="*/ 0 h 1305745"/>
              <a:gd name="connsiteX1" fmla="*/ 1137138 w 3317631"/>
              <a:gd name="connsiteY1" fmla="*/ 1301262 h 1305745"/>
              <a:gd name="connsiteX2" fmla="*/ 0 w 3317631"/>
              <a:gd name="connsiteY2" fmla="*/ 457200 h 1305745"/>
              <a:gd name="connsiteX3" fmla="*/ 0 w 3317631"/>
              <a:gd name="connsiteY3" fmla="*/ 457200 h 1305745"/>
            </a:gdLst>
            <a:ahLst/>
            <a:cxnLst>
              <a:cxn ang="0">
                <a:pos x="connsiteX0" y="connsiteY0"/>
              </a:cxn>
              <a:cxn ang="0">
                <a:pos x="connsiteX1" y="connsiteY1"/>
              </a:cxn>
              <a:cxn ang="0">
                <a:pos x="connsiteX2" y="connsiteY2"/>
              </a:cxn>
              <a:cxn ang="0">
                <a:pos x="connsiteX3" y="connsiteY3"/>
              </a:cxn>
            </a:cxnLst>
            <a:rect l="l" t="t" r="r" b="b"/>
            <a:pathLst>
              <a:path w="3317631" h="1305745">
                <a:moveTo>
                  <a:pt x="3317631" y="0"/>
                </a:moveTo>
                <a:cubicBezTo>
                  <a:pt x="2503853" y="612531"/>
                  <a:pt x="1690076" y="1225062"/>
                  <a:pt x="1137138" y="1301262"/>
                </a:cubicBezTo>
                <a:cubicBezTo>
                  <a:pt x="584200" y="1377462"/>
                  <a:pt x="0" y="457200"/>
                  <a:pt x="0" y="457200"/>
                </a:cubicBezTo>
                <a:lnTo>
                  <a:pt x="0" y="457200"/>
                </a:ln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76D0EDD2-4A0F-5243-9772-085041F7AE5B}"/>
              </a:ext>
            </a:extLst>
          </p:cNvPr>
          <p:cNvCxnSpPr>
            <a:endCxn id="14" idx="0"/>
          </p:cNvCxnSpPr>
          <p:nvPr/>
        </p:nvCxnSpPr>
        <p:spPr>
          <a:xfrm>
            <a:off x="2100763" y="3429000"/>
            <a:ext cx="1" cy="130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37A71186-ABF2-C249-A537-4B9EC46D19D0}"/>
              </a:ext>
            </a:extLst>
          </p:cNvPr>
          <p:cNvPicPr>
            <a:picLocks noChangeAspect="1"/>
          </p:cNvPicPr>
          <p:nvPr/>
        </p:nvPicPr>
        <p:blipFill>
          <a:blip r:embed="rId5"/>
          <a:stretch>
            <a:fillRect/>
          </a:stretch>
        </p:blipFill>
        <p:spPr>
          <a:xfrm>
            <a:off x="2429446" y="1953761"/>
            <a:ext cx="464336" cy="347804"/>
          </a:xfrm>
          <a:prstGeom prst="rect">
            <a:avLst/>
          </a:prstGeom>
        </p:spPr>
      </p:pic>
      <p:cxnSp>
        <p:nvCxnSpPr>
          <p:cNvPr id="39" name="直線矢印コネクタ 38">
            <a:extLst>
              <a:ext uri="{FF2B5EF4-FFF2-40B4-BE49-F238E27FC236}">
                <a16:creationId xmlns:a16="http://schemas.microsoft.com/office/drawing/2014/main" id="{C6F0D66C-3E04-E149-8C0A-E56109A716EF}"/>
              </a:ext>
            </a:extLst>
          </p:cNvPr>
          <p:cNvCxnSpPr>
            <a:cxnSpLocks/>
            <a:endCxn id="48" idx="7"/>
          </p:cNvCxnSpPr>
          <p:nvPr/>
        </p:nvCxnSpPr>
        <p:spPr>
          <a:xfrm flipH="1">
            <a:off x="2323589" y="1682721"/>
            <a:ext cx="286002" cy="744595"/>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pic>
        <p:nvPicPr>
          <p:cNvPr id="47" name="図 46">
            <a:extLst>
              <a:ext uri="{FF2B5EF4-FFF2-40B4-BE49-F238E27FC236}">
                <a16:creationId xmlns:a16="http://schemas.microsoft.com/office/drawing/2014/main" id="{4353CD92-FB74-C54A-86F2-28FF802D4157}"/>
              </a:ext>
            </a:extLst>
          </p:cNvPr>
          <p:cNvPicPr>
            <a:picLocks noChangeAspect="1"/>
          </p:cNvPicPr>
          <p:nvPr/>
        </p:nvPicPr>
        <p:blipFill>
          <a:blip r:embed="rId9"/>
          <a:stretch>
            <a:fillRect/>
          </a:stretch>
        </p:blipFill>
        <p:spPr>
          <a:xfrm>
            <a:off x="1275693" y="1270977"/>
            <a:ext cx="569639" cy="569639"/>
          </a:xfrm>
          <a:prstGeom prst="rect">
            <a:avLst/>
          </a:prstGeom>
        </p:spPr>
      </p:pic>
      <p:sp>
        <p:nvSpPr>
          <p:cNvPr id="48" name="円/楕円 47">
            <a:extLst>
              <a:ext uri="{FF2B5EF4-FFF2-40B4-BE49-F238E27FC236}">
                <a16:creationId xmlns:a16="http://schemas.microsoft.com/office/drawing/2014/main" id="{C0EFDA38-919C-2844-8712-EBFD1E7325EA}"/>
              </a:ext>
            </a:extLst>
          </p:cNvPr>
          <p:cNvSpPr/>
          <p:nvPr/>
        </p:nvSpPr>
        <p:spPr>
          <a:xfrm>
            <a:off x="1713323" y="2321265"/>
            <a:ext cx="714971" cy="724164"/>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9" name="正方形/長方形 48" descr="Lock">
            <a:extLst>
              <a:ext uri="{FF2B5EF4-FFF2-40B4-BE49-F238E27FC236}">
                <a16:creationId xmlns:a16="http://schemas.microsoft.com/office/drawing/2014/main" id="{68A6BD89-1FE4-174D-A391-AD9913A9385B}"/>
              </a:ext>
            </a:extLst>
          </p:cNvPr>
          <p:cNvSpPr/>
          <p:nvPr/>
        </p:nvSpPr>
        <p:spPr>
          <a:xfrm>
            <a:off x="1872954" y="2446342"/>
            <a:ext cx="414683" cy="42001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4" name="円/楕円 53">
            <a:extLst>
              <a:ext uri="{FF2B5EF4-FFF2-40B4-BE49-F238E27FC236}">
                <a16:creationId xmlns:a16="http://schemas.microsoft.com/office/drawing/2014/main" id="{06480890-A5A5-2B42-9A16-566C6FCA0293}"/>
              </a:ext>
            </a:extLst>
          </p:cNvPr>
          <p:cNvSpPr/>
          <p:nvPr/>
        </p:nvSpPr>
        <p:spPr>
          <a:xfrm>
            <a:off x="4707498" y="5032447"/>
            <a:ext cx="999024" cy="999024"/>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55" name="正方形/長方形 54" descr="Office Worker">
            <a:extLst>
              <a:ext uri="{FF2B5EF4-FFF2-40B4-BE49-F238E27FC236}">
                <a16:creationId xmlns:a16="http://schemas.microsoft.com/office/drawing/2014/main" id="{A4D91618-385B-5A4A-873E-3CE47DEE85FC}"/>
              </a:ext>
            </a:extLst>
          </p:cNvPr>
          <p:cNvSpPr/>
          <p:nvPr/>
        </p:nvSpPr>
        <p:spPr>
          <a:xfrm>
            <a:off x="4917293" y="5197529"/>
            <a:ext cx="579433" cy="579433"/>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6" name="円/楕円 55">
            <a:extLst>
              <a:ext uri="{FF2B5EF4-FFF2-40B4-BE49-F238E27FC236}">
                <a16:creationId xmlns:a16="http://schemas.microsoft.com/office/drawing/2014/main" id="{6611A274-36BC-6547-BDDB-105379A04E75}"/>
              </a:ext>
            </a:extLst>
          </p:cNvPr>
          <p:cNvSpPr/>
          <p:nvPr/>
        </p:nvSpPr>
        <p:spPr>
          <a:xfrm>
            <a:off x="7825886" y="2181291"/>
            <a:ext cx="999024" cy="999024"/>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7" name="正方形/長方形 56" descr="Database">
            <a:extLst>
              <a:ext uri="{FF2B5EF4-FFF2-40B4-BE49-F238E27FC236}">
                <a16:creationId xmlns:a16="http://schemas.microsoft.com/office/drawing/2014/main" id="{27B2702A-FCA7-0847-B738-B7EE88780AE1}"/>
              </a:ext>
            </a:extLst>
          </p:cNvPr>
          <p:cNvSpPr/>
          <p:nvPr/>
        </p:nvSpPr>
        <p:spPr>
          <a:xfrm>
            <a:off x="8026324" y="2419053"/>
            <a:ext cx="579433" cy="579433"/>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8" name="フリーフォーム 57">
            <a:extLst>
              <a:ext uri="{FF2B5EF4-FFF2-40B4-BE49-F238E27FC236}">
                <a16:creationId xmlns:a16="http://schemas.microsoft.com/office/drawing/2014/main" id="{9B2F2D20-A0B2-DE4F-A5FD-6A67899A2CF6}"/>
              </a:ext>
            </a:extLst>
          </p:cNvPr>
          <p:cNvSpPr/>
          <p:nvPr/>
        </p:nvSpPr>
        <p:spPr>
          <a:xfrm>
            <a:off x="5150068" y="2565072"/>
            <a:ext cx="2176855" cy="1804152"/>
          </a:xfrm>
          <a:custGeom>
            <a:avLst/>
            <a:gdLst>
              <a:gd name="connsiteX0" fmla="*/ 312886 w 2176855"/>
              <a:gd name="connsiteY0" fmla="*/ 0 h 1649470"/>
              <a:gd name="connsiteX1" fmla="*/ 19809 w 2176855"/>
              <a:gd name="connsiteY1" fmla="*/ 1641231 h 1649470"/>
              <a:gd name="connsiteX2" fmla="*/ 805255 w 2176855"/>
              <a:gd name="connsiteY2" fmla="*/ 621323 h 1649470"/>
              <a:gd name="connsiteX3" fmla="*/ 2176855 w 2176855"/>
              <a:gd name="connsiteY3" fmla="*/ 316523 h 1649470"/>
            </a:gdLst>
            <a:ahLst/>
            <a:cxnLst>
              <a:cxn ang="0">
                <a:pos x="connsiteX0" y="connsiteY0"/>
              </a:cxn>
              <a:cxn ang="0">
                <a:pos x="connsiteX1" y="connsiteY1"/>
              </a:cxn>
              <a:cxn ang="0">
                <a:pos x="connsiteX2" y="connsiteY2"/>
              </a:cxn>
              <a:cxn ang="0">
                <a:pos x="connsiteX3" y="connsiteY3"/>
              </a:cxn>
            </a:cxnLst>
            <a:rect l="l" t="t" r="r" b="b"/>
            <a:pathLst>
              <a:path w="2176855" h="1649470">
                <a:moveTo>
                  <a:pt x="312886" y="0"/>
                </a:moveTo>
                <a:cubicBezTo>
                  <a:pt x="125317" y="768838"/>
                  <a:pt x="-62252" y="1537677"/>
                  <a:pt x="19809" y="1641231"/>
                </a:cubicBezTo>
                <a:cubicBezTo>
                  <a:pt x="101870" y="1744785"/>
                  <a:pt x="445747" y="842108"/>
                  <a:pt x="805255" y="621323"/>
                </a:cubicBezTo>
                <a:cubicBezTo>
                  <a:pt x="1164763" y="400538"/>
                  <a:pt x="1670809" y="358530"/>
                  <a:pt x="2176855" y="316523"/>
                </a:cubicBez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F7BDBBCB-FB5D-5649-B8BE-DEA32EA70AF9}"/>
              </a:ext>
            </a:extLst>
          </p:cNvPr>
          <p:cNvSpPr txBox="1"/>
          <p:nvPr/>
        </p:nvSpPr>
        <p:spPr>
          <a:xfrm>
            <a:off x="305004" y="184824"/>
            <a:ext cx="29514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Production Process</a:t>
            </a:r>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43904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C29721-16A7-174A-9DB0-2401F9FE7662}"/>
              </a:ext>
            </a:extLst>
          </p:cNvPr>
          <p:cNvSpPr txBox="1"/>
          <p:nvPr/>
        </p:nvSpPr>
        <p:spPr>
          <a:xfrm>
            <a:off x="305004" y="184824"/>
            <a:ext cx="29514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Production Process</a:t>
            </a:r>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3" name="図 2">
            <a:extLst>
              <a:ext uri="{FF2B5EF4-FFF2-40B4-BE49-F238E27FC236}">
                <a16:creationId xmlns:a16="http://schemas.microsoft.com/office/drawing/2014/main" id="{375D84B1-8138-9247-86A6-DFC86C872A01}"/>
              </a:ext>
            </a:extLst>
          </p:cNvPr>
          <p:cNvPicPr>
            <a:picLocks noChangeAspect="1"/>
          </p:cNvPicPr>
          <p:nvPr/>
        </p:nvPicPr>
        <p:blipFill>
          <a:blip r:embed="rId3"/>
          <a:stretch>
            <a:fillRect/>
          </a:stretch>
        </p:blipFill>
        <p:spPr>
          <a:xfrm flipH="1">
            <a:off x="1114167" y="3101546"/>
            <a:ext cx="1097692" cy="1097692"/>
          </a:xfrm>
          <a:prstGeom prst="rect">
            <a:avLst/>
          </a:prstGeom>
        </p:spPr>
      </p:pic>
      <p:pic>
        <p:nvPicPr>
          <p:cNvPr id="4" name="図 3">
            <a:extLst>
              <a:ext uri="{FF2B5EF4-FFF2-40B4-BE49-F238E27FC236}">
                <a16:creationId xmlns:a16="http://schemas.microsoft.com/office/drawing/2014/main" id="{7B41F924-7066-3C42-A1B0-81C7A7B24510}"/>
              </a:ext>
            </a:extLst>
          </p:cNvPr>
          <p:cNvPicPr>
            <a:picLocks noChangeAspect="1"/>
          </p:cNvPicPr>
          <p:nvPr/>
        </p:nvPicPr>
        <p:blipFill>
          <a:blip r:embed="rId3"/>
          <a:stretch>
            <a:fillRect/>
          </a:stretch>
        </p:blipFill>
        <p:spPr>
          <a:xfrm flipH="1">
            <a:off x="4442254" y="3101546"/>
            <a:ext cx="1097692" cy="1097692"/>
          </a:xfrm>
          <a:prstGeom prst="rect">
            <a:avLst/>
          </a:prstGeom>
        </p:spPr>
      </p:pic>
      <p:pic>
        <p:nvPicPr>
          <p:cNvPr id="5" name="図 4">
            <a:extLst>
              <a:ext uri="{FF2B5EF4-FFF2-40B4-BE49-F238E27FC236}">
                <a16:creationId xmlns:a16="http://schemas.microsoft.com/office/drawing/2014/main" id="{E6378672-3045-304B-80C8-69DF934D6265}"/>
              </a:ext>
            </a:extLst>
          </p:cNvPr>
          <p:cNvPicPr>
            <a:picLocks noChangeAspect="1"/>
          </p:cNvPicPr>
          <p:nvPr/>
        </p:nvPicPr>
        <p:blipFill>
          <a:blip r:embed="rId4"/>
          <a:stretch>
            <a:fillRect/>
          </a:stretch>
        </p:blipFill>
        <p:spPr>
          <a:xfrm>
            <a:off x="9405724" y="2605298"/>
            <a:ext cx="1688585" cy="2071220"/>
          </a:xfrm>
          <a:prstGeom prst="rect">
            <a:avLst/>
          </a:prstGeom>
        </p:spPr>
      </p:pic>
      <p:grpSp>
        <p:nvGrpSpPr>
          <p:cNvPr id="6" name="グループ化 5">
            <a:extLst>
              <a:ext uri="{FF2B5EF4-FFF2-40B4-BE49-F238E27FC236}">
                <a16:creationId xmlns:a16="http://schemas.microsoft.com/office/drawing/2014/main" id="{3576D993-1325-BB4F-8838-617C07E446CC}"/>
              </a:ext>
            </a:extLst>
          </p:cNvPr>
          <p:cNvGrpSpPr/>
          <p:nvPr/>
        </p:nvGrpSpPr>
        <p:grpSpPr>
          <a:xfrm>
            <a:off x="504742" y="4345502"/>
            <a:ext cx="2373601" cy="1097693"/>
            <a:chOff x="5842491" y="978671"/>
            <a:chExt cx="7668722" cy="5645943"/>
          </a:xfrm>
        </p:grpSpPr>
        <p:sp>
          <p:nvSpPr>
            <p:cNvPr id="7" name="1つの角を切り取り、1つの角を丸めた四角形 6">
              <a:extLst>
                <a:ext uri="{FF2B5EF4-FFF2-40B4-BE49-F238E27FC236}">
                  <a16:creationId xmlns:a16="http://schemas.microsoft.com/office/drawing/2014/main" id="{C86DD1A3-BED0-9347-A320-553C7AB36C7D}"/>
                </a:ext>
              </a:extLst>
            </p:cNvPr>
            <p:cNvSpPr/>
            <p:nvPr/>
          </p:nvSpPr>
          <p:spPr>
            <a:xfrm>
              <a:off x="6909291" y="2045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8" name="1つの角を切り取り、1つの角を丸めた四角形 7">
              <a:extLst>
                <a:ext uri="{FF2B5EF4-FFF2-40B4-BE49-F238E27FC236}">
                  <a16:creationId xmlns:a16="http://schemas.microsoft.com/office/drawing/2014/main" id="{A89BFA51-6A7E-EF4B-A380-32785640752B}"/>
                </a:ext>
              </a:extLst>
            </p:cNvPr>
            <p:cNvSpPr/>
            <p:nvPr/>
          </p:nvSpPr>
          <p:spPr>
            <a:xfrm>
              <a:off x="6756891" y="1893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9" name="1つの角を切り取り、1つの角を丸めた四角形 8">
              <a:extLst>
                <a:ext uri="{FF2B5EF4-FFF2-40B4-BE49-F238E27FC236}">
                  <a16:creationId xmlns:a16="http://schemas.microsoft.com/office/drawing/2014/main" id="{D58DA0D9-3CC3-724A-A3B5-2CF12AE4B664}"/>
                </a:ext>
              </a:extLst>
            </p:cNvPr>
            <p:cNvSpPr/>
            <p:nvPr/>
          </p:nvSpPr>
          <p:spPr>
            <a:xfrm>
              <a:off x="6604491" y="1740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0" name="1つの角を切り取り、1つの角を丸めた四角形 9">
              <a:extLst>
                <a:ext uri="{FF2B5EF4-FFF2-40B4-BE49-F238E27FC236}">
                  <a16:creationId xmlns:a16="http://schemas.microsoft.com/office/drawing/2014/main" id="{FC61D521-A8F9-2C47-96F0-E903F175D30C}"/>
                </a:ext>
              </a:extLst>
            </p:cNvPr>
            <p:cNvSpPr/>
            <p:nvPr/>
          </p:nvSpPr>
          <p:spPr>
            <a:xfrm>
              <a:off x="6452091" y="15882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1" name="1つの角を切り取り、1つの角を丸めた四角形 10">
              <a:extLst>
                <a:ext uri="{FF2B5EF4-FFF2-40B4-BE49-F238E27FC236}">
                  <a16:creationId xmlns:a16="http://schemas.microsoft.com/office/drawing/2014/main" id="{82C447E3-CABF-9144-988F-F7889BF032A3}"/>
                </a:ext>
              </a:extLst>
            </p:cNvPr>
            <p:cNvSpPr/>
            <p:nvPr/>
          </p:nvSpPr>
          <p:spPr>
            <a:xfrm>
              <a:off x="6299691" y="14358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2" name="1つの角を切り取り、1つの角を丸めた四角形 11">
              <a:extLst>
                <a:ext uri="{FF2B5EF4-FFF2-40B4-BE49-F238E27FC236}">
                  <a16:creationId xmlns:a16="http://schemas.microsoft.com/office/drawing/2014/main" id="{5BC0A0F6-89F8-9A42-A896-8FA189D8BAB3}"/>
                </a:ext>
              </a:extLst>
            </p:cNvPr>
            <p:cNvSpPr/>
            <p:nvPr/>
          </p:nvSpPr>
          <p:spPr>
            <a:xfrm>
              <a:off x="6147291" y="1283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3" name="1つの角を切り取り、1つの角を丸めた四角形 12">
              <a:extLst>
                <a:ext uri="{FF2B5EF4-FFF2-40B4-BE49-F238E27FC236}">
                  <a16:creationId xmlns:a16="http://schemas.microsoft.com/office/drawing/2014/main" id="{2AFB9042-6EBC-1342-9166-3DC58D21BDDB}"/>
                </a:ext>
              </a:extLst>
            </p:cNvPr>
            <p:cNvSpPr/>
            <p:nvPr/>
          </p:nvSpPr>
          <p:spPr>
            <a:xfrm>
              <a:off x="5994891" y="1131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4" name="1つの角を切り取り、1つの角を丸めた四角形 13">
              <a:extLst>
                <a:ext uri="{FF2B5EF4-FFF2-40B4-BE49-F238E27FC236}">
                  <a16:creationId xmlns:a16="http://schemas.microsoft.com/office/drawing/2014/main" id="{3BD10820-84CD-4646-8459-004B4DE4525A}"/>
                </a:ext>
              </a:extLst>
            </p:cNvPr>
            <p:cNvSpPr/>
            <p:nvPr/>
          </p:nvSpPr>
          <p:spPr>
            <a:xfrm>
              <a:off x="5842491" y="978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CP001-00000001 folder</a:t>
              </a:r>
              <a:b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b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1. Registration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 FW binary</a:t>
              </a:r>
              <a:r>
                <a:rPr kumimoji="1" lang="en-US" altLang="ja-JP" sz="1100" b="0" i="0" u="none" strike="noStrike" kern="1200" cap="none" spc="0" normalizeH="0" baseline="30000" noProof="0" dirty="0">
                  <a:ln>
                    <a:noFill/>
                  </a:ln>
                  <a:solidFill>
                    <a:prstClr val="black"/>
                  </a:solidFill>
                  <a:effectLst/>
                  <a:uLnTx/>
                  <a:uFillTx/>
                  <a:latin typeface="游ゴシック" panose="020F0502020204030204"/>
                  <a:ea typeface="游ゴシック" panose="020B0400000000000000" pitchFamily="34" charset="-128"/>
                  <a:cs typeface="+mn-cs"/>
                </a:rPr>
                <a:t>*1</a:t>
              </a:r>
            </a:p>
          </p:txBody>
        </p:sp>
      </p:grpSp>
      <p:sp>
        <p:nvSpPr>
          <p:cNvPr id="15" name="テキスト ボックス 14">
            <a:extLst>
              <a:ext uri="{FF2B5EF4-FFF2-40B4-BE49-F238E27FC236}">
                <a16:creationId xmlns:a16="http://schemas.microsoft.com/office/drawing/2014/main" id="{B3A24C37-91DD-D94E-BF76-993A27DE89D3}"/>
              </a:ext>
            </a:extLst>
          </p:cNvPr>
          <p:cNvSpPr txBox="1"/>
          <p:nvPr/>
        </p:nvSpPr>
        <p:spPr>
          <a:xfrm>
            <a:off x="742677" y="5538177"/>
            <a:ext cx="25644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N folders respectively for CP001-00000001 ~ 0000000N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prstClr val="black"/>
                </a:solidFill>
                <a:latin typeface="游ゴシック" panose="020F0502020204030204"/>
                <a:ea typeface="游ゴシック" panose="020B0400000000000000" pitchFamily="34" charset="-128"/>
              </a:rPr>
              <a:t> </a:t>
            </a:r>
            <a:r>
              <a:rPr kumimoji="1" lang="ja-JP" altLang="en-US" sz="1200">
                <a:solidFill>
                  <a:prstClr val="black"/>
                </a:solidFill>
                <a:latin typeface="游ゴシック" panose="020F0502020204030204"/>
                <a:ea typeface="游ゴシック" panose="020B0400000000000000" pitchFamily="34" charset="-128"/>
              </a:rPr>
              <a:t>*</a:t>
            </a:r>
            <a:r>
              <a:rPr kumimoji="1" lang="ja-JP" altLang="en-US" sz="1200" baseline="30000">
                <a:solidFill>
                  <a:prstClr val="black"/>
                </a:solidFill>
                <a:latin typeface="游ゴシック" panose="020F0502020204030204"/>
                <a:ea typeface="游ゴシック" panose="020B0400000000000000" pitchFamily="34" charset="-128"/>
              </a:rPr>
              <a:t>１　</a:t>
            </a:r>
            <a:r>
              <a:rPr kumimoji="1" lang="en-US" altLang="ja-JP" sz="1200" dirty="0">
                <a:solidFill>
                  <a:prstClr val="black"/>
                </a:solidFill>
                <a:latin typeface="游ゴシック" panose="020F0502020204030204"/>
                <a:ea typeface="游ゴシック" panose="020B0400000000000000" pitchFamily="34" charset="-128"/>
              </a:rPr>
              <a:t>please see the next page for the </a:t>
            </a:r>
            <a:r>
              <a:rPr kumimoji="1" lang="en-US" altLang="ja-JP" sz="1200" dirty="0" err="1">
                <a:solidFill>
                  <a:prstClr val="black"/>
                </a:solidFill>
                <a:latin typeface="游ゴシック" panose="020F0502020204030204"/>
                <a:ea typeface="游ゴシック" panose="020B0400000000000000" pitchFamily="34" charset="-128"/>
              </a:rPr>
              <a:t>ecample</a:t>
            </a:r>
            <a:r>
              <a:rPr kumimoji="1" lang="en-US" altLang="ja-JP" sz="1200" dirty="0">
                <a:solidFill>
                  <a:prstClr val="black"/>
                </a:solidFill>
                <a:latin typeface="游ゴシック" panose="020F0502020204030204"/>
                <a:ea typeface="游ゴシック" panose="020B0400000000000000" pitchFamily="34" charset="-128"/>
              </a:rPr>
              <a:t> </a:t>
            </a:r>
            <a:endParaRPr kumimoji="1" lang="ja-JP" altLang="en-US" sz="1200" b="0" i="0" u="none" strike="noStrike" kern="1200" cap="none" spc="0" normalizeH="0" baseline="3000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6" name="テキスト ボックス 15">
            <a:extLst>
              <a:ext uri="{FF2B5EF4-FFF2-40B4-BE49-F238E27FC236}">
                <a16:creationId xmlns:a16="http://schemas.microsoft.com/office/drawing/2014/main" id="{A6502B77-65EF-394F-9F34-A1C16EC109F2}"/>
              </a:ext>
            </a:extLst>
          </p:cNvPr>
          <p:cNvSpPr txBox="1"/>
          <p:nvPr/>
        </p:nvSpPr>
        <p:spPr>
          <a:xfrm>
            <a:off x="797245" y="2703672"/>
            <a:ext cx="25012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Build Firmware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On PC-A (FW team)</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7" name="右矢印 16">
            <a:extLst>
              <a:ext uri="{FF2B5EF4-FFF2-40B4-BE49-F238E27FC236}">
                <a16:creationId xmlns:a16="http://schemas.microsoft.com/office/drawing/2014/main" id="{3126EF20-DEF4-C346-BEC8-EE2C99284376}"/>
              </a:ext>
            </a:extLst>
          </p:cNvPr>
          <p:cNvSpPr/>
          <p:nvPr/>
        </p:nvSpPr>
        <p:spPr>
          <a:xfrm>
            <a:off x="3048424" y="3429000"/>
            <a:ext cx="1004592" cy="221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8" name="テキスト ボックス 17">
            <a:extLst>
              <a:ext uri="{FF2B5EF4-FFF2-40B4-BE49-F238E27FC236}">
                <a16:creationId xmlns:a16="http://schemas.microsoft.com/office/drawing/2014/main" id="{CE376D9F-9766-0544-B743-4B59476B5761}"/>
              </a:ext>
            </a:extLst>
          </p:cNvPr>
          <p:cNvSpPr txBox="1"/>
          <p:nvPr/>
        </p:nvSpPr>
        <p:spPr>
          <a:xfrm>
            <a:off x="2432023" y="3674772"/>
            <a:ext cx="2251179" cy="3830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Transfer folders</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9" name="右矢印 18">
            <a:extLst>
              <a:ext uri="{FF2B5EF4-FFF2-40B4-BE49-F238E27FC236}">
                <a16:creationId xmlns:a16="http://schemas.microsoft.com/office/drawing/2014/main" id="{01B08D65-ED95-6149-A1A4-C974E461B427}"/>
              </a:ext>
            </a:extLst>
          </p:cNvPr>
          <p:cNvSpPr/>
          <p:nvPr/>
        </p:nvSpPr>
        <p:spPr>
          <a:xfrm>
            <a:off x="6055675" y="3305549"/>
            <a:ext cx="3071715" cy="160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grpSp>
        <p:nvGrpSpPr>
          <p:cNvPr id="30" name="グループ化 29">
            <a:extLst>
              <a:ext uri="{FF2B5EF4-FFF2-40B4-BE49-F238E27FC236}">
                <a16:creationId xmlns:a16="http://schemas.microsoft.com/office/drawing/2014/main" id="{62AB049E-8CED-C04B-833C-B65B229A047A}"/>
              </a:ext>
            </a:extLst>
          </p:cNvPr>
          <p:cNvGrpSpPr/>
          <p:nvPr/>
        </p:nvGrpSpPr>
        <p:grpSpPr>
          <a:xfrm>
            <a:off x="5828546" y="1895330"/>
            <a:ext cx="3511380" cy="1220796"/>
            <a:chOff x="5842491" y="978671"/>
            <a:chExt cx="7668722" cy="5645943"/>
          </a:xfrm>
        </p:grpSpPr>
        <p:sp>
          <p:nvSpPr>
            <p:cNvPr id="31" name="1つの角を切り取り、1つの角を丸めた四角形 30">
              <a:extLst>
                <a:ext uri="{FF2B5EF4-FFF2-40B4-BE49-F238E27FC236}">
                  <a16:creationId xmlns:a16="http://schemas.microsoft.com/office/drawing/2014/main" id="{189708D4-1463-6C4A-A5ED-DD0EA260311F}"/>
                </a:ext>
              </a:extLst>
            </p:cNvPr>
            <p:cNvSpPr/>
            <p:nvPr/>
          </p:nvSpPr>
          <p:spPr>
            <a:xfrm>
              <a:off x="6909291" y="2045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2" name="1つの角を切り取り、1つの角を丸めた四角形 31">
              <a:extLst>
                <a:ext uri="{FF2B5EF4-FFF2-40B4-BE49-F238E27FC236}">
                  <a16:creationId xmlns:a16="http://schemas.microsoft.com/office/drawing/2014/main" id="{FD5047E5-BDB2-4143-9ADA-DCFC7FE42C4C}"/>
                </a:ext>
              </a:extLst>
            </p:cNvPr>
            <p:cNvSpPr/>
            <p:nvPr/>
          </p:nvSpPr>
          <p:spPr>
            <a:xfrm>
              <a:off x="6756891" y="1893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3" name="1つの角を切り取り、1つの角を丸めた四角形 32">
              <a:extLst>
                <a:ext uri="{FF2B5EF4-FFF2-40B4-BE49-F238E27FC236}">
                  <a16:creationId xmlns:a16="http://schemas.microsoft.com/office/drawing/2014/main" id="{AC93692B-4E4D-5C48-BB9C-5863EE0764E8}"/>
                </a:ext>
              </a:extLst>
            </p:cNvPr>
            <p:cNvSpPr/>
            <p:nvPr/>
          </p:nvSpPr>
          <p:spPr>
            <a:xfrm>
              <a:off x="6604491" y="1740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4" name="1つの角を切り取り、1つの角を丸めた四角形 33">
              <a:extLst>
                <a:ext uri="{FF2B5EF4-FFF2-40B4-BE49-F238E27FC236}">
                  <a16:creationId xmlns:a16="http://schemas.microsoft.com/office/drawing/2014/main" id="{EDD83652-6405-114B-B0A9-B7BE23FF4CEF}"/>
                </a:ext>
              </a:extLst>
            </p:cNvPr>
            <p:cNvSpPr/>
            <p:nvPr/>
          </p:nvSpPr>
          <p:spPr>
            <a:xfrm>
              <a:off x="6452091" y="15882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5" name="1つの角を切り取り、1つの角を丸めた四角形 34">
              <a:extLst>
                <a:ext uri="{FF2B5EF4-FFF2-40B4-BE49-F238E27FC236}">
                  <a16:creationId xmlns:a16="http://schemas.microsoft.com/office/drawing/2014/main" id="{718FAB32-8982-BF41-B95F-1AB74CC8A800}"/>
                </a:ext>
              </a:extLst>
            </p:cNvPr>
            <p:cNvSpPr/>
            <p:nvPr/>
          </p:nvSpPr>
          <p:spPr>
            <a:xfrm>
              <a:off x="6299691" y="14358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6" name="1つの角を切り取り、1つの角を丸めた四角形 35">
              <a:extLst>
                <a:ext uri="{FF2B5EF4-FFF2-40B4-BE49-F238E27FC236}">
                  <a16:creationId xmlns:a16="http://schemas.microsoft.com/office/drawing/2014/main" id="{DA94DEEF-D2C1-564F-A707-103C11893BFB}"/>
                </a:ext>
              </a:extLst>
            </p:cNvPr>
            <p:cNvSpPr/>
            <p:nvPr/>
          </p:nvSpPr>
          <p:spPr>
            <a:xfrm>
              <a:off x="6147291" y="1283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7" name="1つの角を切り取り、1つの角を丸めた四角形 36">
              <a:extLst>
                <a:ext uri="{FF2B5EF4-FFF2-40B4-BE49-F238E27FC236}">
                  <a16:creationId xmlns:a16="http://schemas.microsoft.com/office/drawing/2014/main" id="{8FC6AE8D-DB54-A24C-8BD4-9A530444EF5F}"/>
                </a:ext>
              </a:extLst>
            </p:cNvPr>
            <p:cNvSpPr/>
            <p:nvPr/>
          </p:nvSpPr>
          <p:spPr>
            <a:xfrm>
              <a:off x="5994891" y="1131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38" name="1つの角を切り取り、1つの角を丸めた四角形 37">
              <a:extLst>
                <a:ext uri="{FF2B5EF4-FFF2-40B4-BE49-F238E27FC236}">
                  <a16:creationId xmlns:a16="http://schemas.microsoft.com/office/drawing/2014/main" id="{62CA698B-F201-6B4D-83AA-43F7E4C89338}"/>
                </a:ext>
              </a:extLst>
            </p:cNvPr>
            <p:cNvSpPr/>
            <p:nvPr/>
          </p:nvSpPr>
          <p:spPr>
            <a:xfrm>
              <a:off x="5842491" y="978671"/>
              <a:ext cx="6906723" cy="4579144"/>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CP001-00000001 folder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1. </a:t>
              </a:r>
              <a:r>
                <a:rPr kumimoji="1" lang="en-US" altLang="ja-JP" sz="1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34" charset="-128"/>
                  <a:cs typeface="+mn-cs"/>
                </a:rPr>
                <a:t>Registration_information</a:t>
              </a: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(UTF8 text file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Random </a:t>
              </a:r>
              <a:r>
                <a:rPr kumimoji="1" lang="en-US" altLang="ja-JP" sz="1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34" charset="-128"/>
                  <a:cs typeface="+mn-cs"/>
                </a:rPr>
                <a:t>NumberTableID</a:t>
              </a: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r>
                <a:rPr kumimoji="1" lang="en-US" altLang="ja-JP" sz="1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34" charset="-128"/>
                  <a:cs typeface="+mn-cs"/>
                </a:rPr>
                <a:t>RandomNumberTable</a:t>
              </a:r>
              <a:endPar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r>
                <a:rPr kumimoji="1" lang="en-US" altLang="ja-JP" sz="1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34" charset="-128"/>
                  <a:cs typeface="+mn-cs"/>
                </a:rPr>
                <a:t>DeviceID</a:t>
              </a:r>
              <a:endParaRPr kumimoji="1" lang="en-US" altLang="ja-JP" sz="1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grpSp>
      <p:sp>
        <p:nvSpPr>
          <p:cNvPr id="39" name="左矢印 38">
            <a:extLst>
              <a:ext uri="{FF2B5EF4-FFF2-40B4-BE49-F238E27FC236}">
                <a16:creationId xmlns:a16="http://schemas.microsoft.com/office/drawing/2014/main" id="{84421E8F-3C6D-D54D-9701-7BDF06357011}"/>
              </a:ext>
            </a:extLst>
          </p:cNvPr>
          <p:cNvSpPr/>
          <p:nvPr/>
        </p:nvSpPr>
        <p:spPr>
          <a:xfrm>
            <a:off x="6001407" y="3674772"/>
            <a:ext cx="3152808" cy="1915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40" name="テキスト ボックス 39">
            <a:extLst>
              <a:ext uri="{FF2B5EF4-FFF2-40B4-BE49-F238E27FC236}">
                <a16:creationId xmlns:a16="http://schemas.microsoft.com/office/drawing/2014/main" id="{B2E7C089-99ED-5F4A-9AC8-E428DB1111D3}"/>
              </a:ext>
            </a:extLst>
          </p:cNvPr>
          <p:cNvSpPr txBox="1"/>
          <p:nvPr/>
        </p:nvSpPr>
        <p:spPr>
          <a:xfrm>
            <a:off x="6128452" y="1477366"/>
            <a:ext cx="32307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Transfer registration info</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1" name="図 40" descr="挿絵 が含まれている画像&#10;&#10;自動的に生成された説明">
            <a:extLst>
              <a:ext uri="{FF2B5EF4-FFF2-40B4-BE49-F238E27FC236}">
                <a16:creationId xmlns:a16="http://schemas.microsoft.com/office/drawing/2014/main" id="{E669F94E-BA0B-3A44-A59E-F384AC0E109C}"/>
              </a:ext>
            </a:extLst>
          </p:cNvPr>
          <p:cNvPicPr>
            <a:picLocks noChangeAspect="1"/>
          </p:cNvPicPr>
          <p:nvPr/>
        </p:nvPicPr>
        <p:blipFill>
          <a:blip r:embed="rId5"/>
          <a:stretch>
            <a:fillRect/>
          </a:stretch>
        </p:blipFill>
        <p:spPr>
          <a:xfrm>
            <a:off x="8565253" y="3641748"/>
            <a:ext cx="860851" cy="860851"/>
          </a:xfrm>
          <a:prstGeom prst="rect">
            <a:avLst/>
          </a:prstGeom>
        </p:spPr>
      </p:pic>
      <p:sp>
        <p:nvSpPr>
          <p:cNvPr id="42" name="テキスト ボックス 41">
            <a:extLst>
              <a:ext uri="{FF2B5EF4-FFF2-40B4-BE49-F238E27FC236}">
                <a16:creationId xmlns:a16="http://schemas.microsoft.com/office/drawing/2014/main" id="{FB5CCAD4-8134-3649-85DD-BDF2AB40E848}"/>
              </a:ext>
            </a:extLst>
          </p:cNvPr>
          <p:cNvSpPr txBox="1"/>
          <p:nvPr/>
        </p:nvSpPr>
        <p:spPr>
          <a:xfrm>
            <a:off x="6090643" y="3900778"/>
            <a:ext cx="28331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Send back QR codes</a:t>
            </a:r>
            <a:endPar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grpSp>
        <p:nvGrpSpPr>
          <p:cNvPr id="43" name="グループ化 42">
            <a:extLst>
              <a:ext uri="{FF2B5EF4-FFF2-40B4-BE49-F238E27FC236}">
                <a16:creationId xmlns:a16="http://schemas.microsoft.com/office/drawing/2014/main" id="{9A1A9A8F-B752-F345-AB40-47993E8687FA}"/>
              </a:ext>
            </a:extLst>
          </p:cNvPr>
          <p:cNvGrpSpPr/>
          <p:nvPr/>
        </p:nvGrpSpPr>
        <p:grpSpPr>
          <a:xfrm>
            <a:off x="3848101" y="4330688"/>
            <a:ext cx="2373601" cy="1097693"/>
            <a:chOff x="5842491" y="978671"/>
            <a:chExt cx="7668722" cy="5645943"/>
          </a:xfrm>
        </p:grpSpPr>
        <p:sp>
          <p:nvSpPr>
            <p:cNvPr id="44" name="1つの角を切り取り、1つの角を丸めた四角形 43">
              <a:extLst>
                <a:ext uri="{FF2B5EF4-FFF2-40B4-BE49-F238E27FC236}">
                  <a16:creationId xmlns:a16="http://schemas.microsoft.com/office/drawing/2014/main" id="{89C947E7-F99C-A148-9F97-374B3A56B906}"/>
                </a:ext>
              </a:extLst>
            </p:cNvPr>
            <p:cNvSpPr/>
            <p:nvPr/>
          </p:nvSpPr>
          <p:spPr>
            <a:xfrm>
              <a:off x="6909291" y="2045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5" name="1つの角を切り取り、1つの角を丸めた四角形 44">
              <a:extLst>
                <a:ext uri="{FF2B5EF4-FFF2-40B4-BE49-F238E27FC236}">
                  <a16:creationId xmlns:a16="http://schemas.microsoft.com/office/drawing/2014/main" id="{E12367A2-8BF4-B444-BEA8-5E7094C7E561}"/>
                </a:ext>
              </a:extLst>
            </p:cNvPr>
            <p:cNvSpPr/>
            <p:nvPr/>
          </p:nvSpPr>
          <p:spPr>
            <a:xfrm>
              <a:off x="6756891" y="1893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6" name="1つの角を切り取り、1つの角を丸めた四角形 45">
              <a:extLst>
                <a:ext uri="{FF2B5EF4-FFF2-40B4-BE49-F238E27FC236}">
                  <a16:creationId xmlns:a16="http://schemas.microsoft.com/office/drawing/2014/main" id="{B638D0A2-25BA-9C4D-9BEA-E235484C3AD5}"/>
                </a:ext>
              </a:extLst>
            </p:cNvPr>
            <p:cNvSpPr/>
            <p:nvPr/>
          </p:nvSpPr>
          <p:spPr>
            <a:xfrm>
              <a:off x="6604491" y="1740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7" name="1つの角を切り取り、1つの角を丸めた四角形 46">
              <a:extLst>
                <a:ext uri="{FF2B5EF4-FFF2-40B4-BE49-F238E27FC236}">
                  <a16:creationId xmlns:a16="http://schemas.microsoft.com/office/drawing/2014/main" id="{C5FA5FC8-9E9B-B848-930A-A36431A24E8A}"/>
                </a:ext>
              </a:extLst>
            </p:cNvPr>
            <p:cNvSpPr/>
            <p:nvPr/>
          </p:nvSpPr>
          <p:spPr>
            <a:xfrm>
              <a:off x="6452091" y="15882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8" name="1つの角を切り取り、1つの角を丸めた四角形 47">
              <a:extLst>
                <a:ext uri="{FF2B5EF4-FFF2-40B4-BE49-F238E27FC236}">
                  <a16:creationId xmlns:a16="http://schemas.microsoft.com/office/drawing/2014/main" id="{805BFE63-CE48-4A43-9161-83A5FC2F95B5}"/>
                </a:ext>
              </a:extLst>
            </p:cNvPr>
            <p:cNvSpPr/>
            <p:nvPr/>
          </p:nvSpPr>
          <p:spPr>
            <a:xfrm>
              <a:off x="6299691" y="14358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49" name="1つの角を切り取り、1つの角を丸めた四角形 48">
              <a:extLst>
                <a:ext uri="{FF2B5EF4-FFF2-40B4-BE49-F238E27FC236}">
                  <a16:creationId xmlns:a16="http://schemas.microsoft.com/office/drawing/2014/main" id="{E78A4257-9C74-F445-890A-B6852FDC4E45}"/>
                </a:ext>
              </a:extLst>
            </p:cNvPr>
            <p:cNvSpPr/>
            <p:nvPr/>
          </p:nvSpPr>
          <p:spPr>
            <a:xfrm>
              <a:off x="6147291" y="1283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50" name="1つの角を切り取り、1つの角を丸めた四角形 49">
              <a:extLst>
                <a:ext uri="{FF2B5EF4-FFF2-40B4-BE49-F238E27FC236}">
                  <a16:creationId xmlns:a16="http://schemas.microsoft.com/office/drawing/2014/main" id="{4EDEA146-95D9-AA4D-933A-D20989BE59AF}"/>
                </a:ext>
              </a:extLst>
            </p:cNvPr>
            <p:cNvSpPr/>
            <p:nvPr/>
          </p:nvSpPr>
          <p:spPr>
            <a:xfrm>
              <a:off x="5994891" y="1131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51" name="1つの角を切り取り、1つの角を丸めた四角形 50">
              <a:extLst>
                <a:ext uri="{FF2B5EF4-FFF2-40B4-BE49-F238E27FC236}">
                  <a16:creationId xmlns:a16="http://schemas.microsoft.com/office/drawing/2014/main" id="{E1E2594C-0638-6B4A-8B52-7B1B5BB37DCF}"/>
                </a:ext>
              </a:extLst>
            </p:cNvPr>
            <p:cNvSpPr/>
            <p:nvPr/>
          </p:nvSpPr>
          <p:spPr>
            <a:xfrm>
              <a:off x="5842491" y="978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CP001-00000001 folder</a:t>
              </a:r>
              <a:b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b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1. Registration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 FW binary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34" charset="-128"/>
                  <a:cs typeface="+mn-cs"/>
                </a:rPr>
                <a:t>3. QR code</a:t>
              </a:r>
            </a:p>
          </p:txBody>
        </p:sp>
      </p:grpSp>
      <p:cxnSp>
        <p:nvCxnSpPr>
          <p:cNvPr id="55" name="直線矢印コネクタ 54">
            <a:extLst>
              <a:ext uri="{FF2B5EF4-FFF2-40B4-BE49-F238E27FC236}">
                <a16:creationId xmlns:a16="http://schemas.microsoft.com/office/drawing/2014/main" id="{2792738F-F444-2B4C-AA84-A085FB472C40}"/>
              </a:ext>
            </a:extLst>
          </p:cNvPr>
          <p:cNvCxnSpPr/>
          <p:nvPr/>
        </p:nvCxnSpPr>
        <p:spPr>
          <a:xfrm>
            <a:off x="3048424" y="4629955"/>
            <a:ext cx="66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53D1D79-090D-D842-8469-9A292A27258D}"/>
              </a:ext>
            </a:extLst>
          </p:cNvPr>
          <p:cNvCxnSpPr/>
          <p:nvPr/>
        </p:nvCxnSpPr>
        <p:spPr>
          <a:xfrm flipH="1">
            <a:off x="5307724" y="4330688"/>
            <a:ext cx="1647883" cy="668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F6FBBF17-AFB3-4742-8068-CEAC2CB0FBBB}"/>
              </a:ext>
            </a:extLst>
          </p:cNvPr>
          <p:cNvSpPr txBox="1"/>
          <p:nvPr/>
        </p:nvSpPr>
        <p:spPr>
          <a:xfrm>
            <a:off x="3784175" y="5505103"/>
            <a:ext cx="253686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Merage QR code to each CP001 folder and created a portable storage (SD card </a:t>
            </a:r>
            <a:r>
              <a:rPr kumimoji="1" lang="en-US" altLang="ja-JP" sz="12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34" charset="-128"/>
                <a:cs typeface="+mn-cs"/>
              </a:rPr>
              <a:t>ot</a:t>
            </a: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USB memory) which has  all of N folders in it</a:t>
            </a:r>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59" name="図 58">
            <a:extLst>
              <a:ext uri="{FF2B5EF4-FFF2-40B4-BE49-F238E27FC236}">
                <a16:creationId xmlns:a16="http://schemas.microsoft.com/office/drawing/2014/main" id="{20E38246-89B9-5943-B17B-D5E36CF34059}"/>
              </a:ext>
            </a:extLst>
          </p:cNvPr>
          <p:cNvPicPr>
            <a:picLocks noChangeAspect="1"/>
          </p:cNvPicPr>
          <p:nvPr/>
        </p:nvPicPr>
        <p:blipFill>
          <a:blip r:embed="rId6"/>
          <a:stretch>
            <a:fillRect/>
          </a:stretch>
        </p:blipFill>
        <p:spPr>
          <a:xfrm>
            <a:off x="2221265" y="738102"/>
            <a:ext cx="1476118" cy="1107088"/>
          </a:xfrm>
          <a:prstGeom prst="rect">
            <a:avLst/>
          </a:prstGeom>
        </p:spPr>
      </p:pic>
      <p:pic>
        <p:nvPicPr>
          <p:cNvPr id="60" name="図 59">
            <a:extLst>
              <a:ext uri="{FF2B5EF4-FFF2-40B4-BE49-F238E27FC236}">
                <a16:creationId xmlns:a16="http://schemas.microsoft.com/office/drawing/2014/main" id="{E0D931FF-E933-AA40-A61B-863C72D40C89}"/>
              </a:ext>
            </a:extLst>
          </p:cNvPr>
          <p:cNvPicPr>
            <a:picLocks noChangeAspect="1"/>
          </p:cNvPicPr>
          <p:nvPr/>
        </p:nvPicPr>
        <p:blipFill>
          <a:blip r:embed="rId7"/>
          <a:stretch>
            <a:fillRect/>
          </a:stretch>
        </p:blipFill>
        <p:spPr>
          <a:xfrm>
            <a:off x="3227483" y="1934944"/>
            <a:ext cx="556692" cy="556692"/>
          </a:xfrm>
          <a:prstGeom prst="rect">
            <a:avLst/>
          </a:prstGeom>
        </p:spPr>
      </p:pic>
      <p:cxnSp>
        <p:nvCxnSpPr>
          <p:cNvPr id="63" name="直線矢印コネクタ 62">
            <a:extLst>
              <a:ext uri="{FF2B5EF4-FFF2-40B4-BE49-F238E27FC236}">
                <a16:creationId xmlns:a16="http://schemas.microsoft.com/office/drawing/2014/main" id="{B94E3508-0154-8447-BB53-07D1CA29125A}"/>
              </a:ext>
            </a:extLst>
          </p:cNvPr>
          <p:cNvCxnSpPr>
            <a:cxnSpLocks/>
          </p:cNvCxnSpPr>
          <p:nvPr/>
        </p:nvCxnSpPr>
        <p:spPr>
          <a:xfrm flipH="1" flipV="1">
            <a:off x="3176614" y="1404525"/>
            <a:ext cx="1041537" cy="9214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68" name="グループ化 67">
            <a:extLst>
              <a:ext uri="{FF2B5EF4-FFF2-40B4-BE49-F238E27FC236}">
                <a16:creationId xmlns:a16="http://schemas.microsoft.com/office/drawing/2014/main" id="{379B24F3-1EF3-5A4E-8895-6574D809F4B7}"/>
              </a:ext>
            </a:extLst>
          </p:cNvPr>
          <p:cNvGrpSpPr/>
          <p:nvPr/>
        </p:nvGrpSpPr>
        <p:grpSpPr>
          <a:xfrm>
            <a:off x="7107835" y="4820274"/>
            <a:ext cx="2373601" cy="1097693"/>
            <a:chOff x="5842491" y="978671"/>
            <a:chExt cx="7668722" cy="5645943"/>
          </a:xfrm>
        </p:grpSpPr>
        <p:sp>
          <p:nvSpPr>
            <p:cNvPr id="69" name="1つの角を切り取り、1つの角を丸めた四角形 68">
              <a:extLst>
                <a:ext uri="{FF2B5EF4-FFF2-40B4-BE49-F238E27FC236}">
                  <a16:creationId xmlns:a16="http://schemas.microsoft.com/office/drawing/2014/main" id="{A2109D0A-D37A-484D-92F6-28EEA578C6C9}"/>
                </a:ext>
              </a:extLst>
            </p:cNvPr>
            <p:cNvSpPr/>
            <p:nvPr/>
          </p:nvSpPr>
          <p:spPr>
            <a:xfrm>
              <a:off x="6909291" y="2045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0" name="1つの角を切り取り、1つの角を丸めた四角形 69">
              <a:extLst>
                <a:ext uri="{FF2B5EF4-FFF2-40B4-BE49-F238E27FC236}">
                  <a16:creationId xmlns:a16="http://schemas.microsoft.com/office/drawing/2014/main" id="{929615A7-DBD0-5446-AD69-A8AD87E62AF2}"/>
                </a:ext>
              </a:extLst>
            </p:cNvPr>
            <p:cNvSpPr/>
            <p:nvPr/>
          </p:nvSpPr>
          <p:spPr>
            <a:xfrm>
              <a:off x="6756891" y="1893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1" name="1つの角を切り取り、1つの角を丸めた四角形 70">
              <a:extLst>
                <a:ext uri="{FF2B5EF4-FFF2-40B4-BE49-F238E27FC236}">
                  <a16:creationId xmlns:a16="http://schemas.microsoft.com/office/drawing/2014/main" id="{D69C00E6-9827-3E40-8E64-984FBF2CED28}"/>
                </a:ext>
              </a:extLst>
            </p:cNvPr>
            <p:cNvSpPr/>
            <p:nvPr/>
          </p:nvSpPr>
          <p:spPr>
            <a:xfrm>
              <a:off x="6604491" y="1740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2" name="1つの角を切り取り、1つの角を丸めた四角形 71">
              <a:extLst>
                <a:ext uri="{FF2B5EF4-FFF2-40B4-BE49-F238E27FC236}">
                  <a16:creationId xmlns:a16="http://schemas.microsoft.com/office/drawing/2014/main" id="{A0B53864-4D84-FF4D-82A3-E1FFA136A69C}"/>
                </a:ext>
              </a:extLst>
            </p:cNvPr>
            <p:cNvSpPr/>
            <p:nvPr/>
          </p:nvSpPr>
          <p:spPr>
            <a:xfrm>
              <a:off x="6452091" y="15882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3" name="1つの角を切り取り、1つの角を丸めた四角形 72">
              <a:extLst>
                <a:ext uri="{FF2B5EF4-FFF2-40B4-BE49-F238E27FC236}">
                  <a16:creationId xmlns:a16="http://schemas.microsoft.com/office/drawing/2014/main" id="{62623E84-FFE0-134F-99EB-A0D0A2DB8B3E}"/>
                </a:ext>
              </a:extLst>
            </p:cNvPr>
            <p:cNvSpPr/>
            <p:nvPr/>
          </p:nvSpPr>
          <p:spPr>
            <a:xfrm>
              <a:off x="6299691" y="14358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4" name="1つの角を切り取り、1つの角を丸めた四角形 73">
              <a:extLst>
                <a:ext uri="{FF2B5EF4-FFF2-40B4-BE49-F238E27FC236}">
                  <a16:creationId xmlns:a16="http://schemas.microsoft.com/office/drawing/2014/main" id="{B9BF52C4-B901-6142-81BB-3AEB7EE1EE85}"/>
                </a:ext>
              </a:extLst>
            </p:cNvPr>
            <p:cNvSpPr/>
            <p:nvPr/>
          </p:nvSpPr>
          <p:spPr>
            <a:xfrm>
              <a:off x="6147291" y="12834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5" name="1つの角を切り取り、1つの角を丸めた四角形 74">
              <a:extLst>
                <a:ext uri="{FF2B5EF4-FFF2-40B4-BE49-F238E27FC236}">
                  <a16:creationId xmlns:a16="http://schemas.microsoft.com/office/drawing/2014/main" id="{CB029A3B-0107-9A4F-BFC3-B8E33BC6E780}"/>
                </a:ext>
              </a:extLst>
            </p:cNvPr>
            <p:cNvSpPr/>
            <p:nvPr/>
          </p:nvSpPr>
          <p:spPr>
            <a:xfrm>
              <a:off x="5994891" y="11310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6" name="1つの角を切り取り、1つの角を丸めた四角形 75">
              <a:extLst>
                <a:ext uri="{FF2B5EF4-FFF2-40B4-BE49-F238E27FC236}">
                  <a16:creationId xmlns:a16="http://schemas.microsoft.com/office/drawing/2014/main" id="{E2C2C62B-EA1D-504D-87B9-12F07F62FFD2}"/>
                </a:ext>
              </a:extLst>
            </p:cNvPr>
            <p:cNvSpPr/>
            <p:nvPr/>
          </p:nvSpPr>
          <p:spPr>
            <a:xfrm>
              <a:off x="5842491" y="978671"/>
              <a:ext cx="6601922" cy="4579143"/>
            </a:xfrm>
            <a:prstGeom prst="snip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CP001-00000001 </a:t>
              </a:r>
              <a:b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b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1. Registration 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2.</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34" charset="-128"/>
                  <a:cs typeface="+mn-cs"/>
                </a:rPr>
                <a:t> QR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3. The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grpSp>
      <p:sp>
        <p:nvSpPr>
          <p:cNvPr id="77" name="テキスト ボックス 76">
            <a:extLst>
              <a:ext uri="{FF2B5EF4-FFF2-40B4-BE49-F238E27FC236}">
                <a16:creationId xmlns:a16="http://schemas.microsoft.com/office/drawing/2014/main" id="{04B1809B-3CAE-3A49-A943-A91E3F61E7FF}"/>
              </a:ext>
            </a:extLst>
          </p:cNvPr>
          <p:cNvSpPr txBox="1"/>
          <p:nvPr/>
        </p:nvSpPr>
        <p:spPr>
          <a:xfrm>
            <a:off x="6760760" y="5968334"/>
            <a:ext cx="24231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Generate QR and create 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The other data such as location to be added later</a:t>
            </a:r>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8" name="テキスト ボックス 77">
            <a:extLst>
              <a:ext uri="{FF2B5EF4-FFF2-40B4-BE49-F238E27FC236}">
                <a16:creationId xmlns:a16="http://schemas.microsoft.com/office/drawing/2014/main" id="{333D2A5D-B36B-6A4A-B5E0-EFA8EAC114E6}"/>
              </a:ext>
            </a:extLst>
          </p:cNvPr>
          <p:cNvSpPr txBox="1"/>
          <p:nvPr/>
        </p:nvSpPr>
        <p:spPr>
          <a:xfrm>
            <a:off x="3408365" y="840259"/>
            <a:ext cx="18993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Factory</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79" name="テキスト ボックス 78">
            <a:extLst>
              <a:ext uri="{FF2B5EF4-FFF2-40B4-BE49-F238E27FC236}">
                <a16:creationId xmlns:a16="http://schemas.microsoft.com/office/drawing/2014/main" id="{9D08B021-F34E-6341-A68F-74036D8A9910}"/>
              </a:ext>
            </a:extLst>
          </p:cNvPr>
          <p:cNvSpPr txBox="1"/>
          <p:nvPr/>
        </p:nvSpPr>
        <p:spPr>
          <a:xfrm>
            <a:off x="4155901" y="2493216"/>
            <a:ext cx="2286443"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PC-B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prstClr val="black"/>
                </a:solidFill>
                <a:latin typeface="游ゴシック" panose="020F0502020204030204"/>
                <a:ea typeface="游ゴシック" panose="020B0400000000000000" pitchFamily="34" charset="-128"/>
              </a:rPr>
              <a:t>(</a:t>
            </a:r>
            <a:r>
              <a:rPr lang="en-US" altLang="ja-JP" sz="1600" dirty="0" err="1">
                <a:solidFill>
                  <a:prstClr val="black"/>
                </a:solidFill>
                <a:latin typeface="游ゴシック" panose="020F0502020204030204"/>
                <a:ea typeface="游ゴシック" panose="020B0400000000000000" pitchFamily="34" charset="-128"/>
              </a:rPr>
              <a:t>Carrypark</a:t>
            </a:r>
            <a:r>
              <a:rPr lang="en-US" altLang="ja-JP" sz="1600" dirty="0">
                <a:solidFill>
                  <a:prstClr val="black"/>
                </a:solidFill>
                <a:latin typeface="游ゴシック" panose="020F0502020204030204"/>
                <a:ea typeface="游ゴシック" panose="020B0400000000000000" pitchFamily="34" charset="-128"/>
              </a:rPr>
              <a:t> office)</a:t>
            </a:r>
            <a:endPar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cxnSp>
        <p:nvCxnSpPr>
          <p:cNvPr id="24" name="直線コネクタ 23">
            <a:extLst>
              <a:ext uri="{FF2B5EF4-FFF2-40B4-BE49-F238E27FC236}">
                <a16:creationId xmlns:a16="http://schemas.microsoft.com/office/drawing/2014/main" id="{29AB73DF-30D3-CB42-AED4-5554B5BBFC3C}"/>
              </a:ext>
            </a:extLst>
          </p:cNvPr>
          <p:cNvCxnSpPr/>
          <p:nvPr/>
        </p:nvCxnSpPr>
        <p:spPr>
          <a:xfrm flipH="1">
            <a:off x="8995678" y="4538097"/>
            <a:ext cx="297076" cy="237733"/>
          </a:xfrm>
          <a:prstGeom prst="line">
            <a:avLst/>
          </a:prstGeom>
          <a:ln w="41275" cmpd="tri">
            <a:prstDash val="solid"/>
          </a:ln>
        </p:spPr>
        <p:style>
          <a:lnRef idx="1">
            <a:schemeClr val="accent1"/>
          </a:lnRef>
          <a:fillRef idx="0">
            <a:schemeClr val="accent1"/>
          </a:fillRef>
          <a:effectRef idx="0">
            <a:schemeClr val="accent1"/>
          </a:effectRef>
          <a:fontRef idx="minor">
            <a:schemeClr val="tx1"/>
          </a:fontRef>
        </p:style>
      </p:cxnSp>
      <p:sp>
        <p:nvSpPr>
          <p:cNvPr id="65" name="円/楕円 64">
            <a:extLst>
              <a:ext uri="{FF2B5EF4-FFF2-40B4-BE49-F238E27FC236}">
                <a16:creationId xmlns:a16="http://schemas.microsoft.com/office/drawing/2014/main" id="{98F595A6-5E5F-C84D-80E9-24B346338D43}"/>
              </a:ext>
            </a:extLst>
          </p:cNvPr>
          <p:cNvSpPr/>
          <p:nvPr/>
        </p:nvSpPr>
        <p:spPr>
          <a:xfrm>
            <a:off x="1405817" y="3740569"/>
            <a:ext cx="650409" cy="646331"/>
          </a:xfrm>
          <a:prstGeom prst="ellipse">
            <a:avLst/>
          </a:prstGeom>
          <a:solidFill>
            <a:srgbClr val="FFC00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pic>
        <p:nvPicPr>
          <p:cNvPr id="66" name="図 65">
            <a:extLst>
              <a:ext uri="{FF2B5EF4-FFF2-40B4-BE49-F238E27FC236}">
                <a16:creationId xmlns:a16="http://schemas.microsoft.com/office/drawing/2014/main" id="{ACFC2288-929F-BD4D-ACFA-A13350241DDF}"/>
              </a:ext>
            </a:extLst>
          </p:cNvPr>
          <p:cNvPicPr>
            <a:picLocks noChangeAspect="1"/>
          </p:cNvPicPr>
          <p:nvPr/>
        </p:nvPicPr>
        <p:blipFill>
          <a:blip r:embed="rId8"/>
          <a:stretch>
            <a:fillRect/>
          </a:stretch>
        </p:blipFill>
        <p:spPr>
          <a:xfrm>
            <a:off x="1484416" y="3909845"/>
            <a:ext cx="486146" cy="368535"/>
          </a:xfrm>
          <a:prstGeom prst="rect">
            <a:avLst/>
          </a:prstGeom>
        </p:spPr>
      </p:pic>
      <p:sp>
        <p:nvSpPr>
          <p:cNvPr id="67" name="円/楕円 66">
            <a:extLst>
              <a:ext uri="{FF2B5EF4-FFF2-40B4-BE49-F238E27FC236}">
                <a16:creationId xmlns:a16="http://schemas.microsoft.com/office/drawing/2014/main" id="{DA795E2E-2701-3443-BBBF-DD30992D2273}"/>
              </a:ext>
            </a:extLst>
          </p:cNvPr>
          <p:cNvSpPr/>
          <p:nvPr/>
        </p:nvSpPr>
        <p:spPr>
          <a:xfrm>
            <a:off x="4675310" y="3659649"/>
            <a:ext cx="816092" cy="75119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0" name="正方形/長方形 79" descr="Office Worker">
            <a:extLst>
              <a:ext uri="{FF2B5EF4-FFF2-40B4-BE49-F238E27FC236}">
                <a16:creationId xmlns:a16="http://schemas.microsoft.com/office/drawing/2014/main" id="{62BD8350-CE92-174C-BEA1-2865C6A5774F}"/>
              </a:ext>
            </a:extLst>
          </p:cNvPr>
          <p:cNvSpPr/>
          <p:nvPr/>
        </p:nvSpPr>
        <p:spPr>
          <a:xfrm>
            <a:off x="4836936" y="3805451"/>
            <a:ext cx="431339" cy="4659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1" name="円/楕円 80">
            <a:extLst>
              <a:ext uri="{FF2B5EF4-FFF2-40B4-BE49-F238E27FC236}">
                <a16:creationId xmlns:a16="http://schemas.microsoft.com/office/drawing/2014/main" id="{BFCBEF2B-E9E1-F348-9E7E-B85B7FB0609D}"/>
              </a:ext>
            </a:extLst>
          </p:cNvPr>
          <p:cNvSpPr/>
          <p:nvPr/>
        </p:nvSpPr>
        <p:spPr>
          <a:xfrm>
            <a:off x="9519453" y="3479813"/>
            <a:ext cx="999024" cy="999024"/>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2" name="正方形/長方形 81" descr="Database">
            <a:extLst>
              <a:ext uri="{FF2B5EF4-FFF2-40B4-BE49-F238E27FC236}">
                <a16:creationId xmlns:a16="http://schemas.microsoft.com/office/drawing/2014/main" id="{975AEDF4-B32F-D04C-9F8F-8FFB4BA28C20}"/>
              </a:ext>
            </a:extLst>
          </p:cNvPr>
          <p:cNvSpPr/>
          <p:nvPr/>
        </p:nvSpPr>
        <p:spPr>
          <a:xfrm>
            <a:off x="9719891" y="3717575"/>
            <a:ext cx="579433" cy="57943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17520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33C59-DDFF-BF4B-805E-D8E72FD980D4}"/>
              </a:ext>
            </a:extLst>
          </p:cNvPr>
          <p:cNvSpPr>
            <a:spLocks noGrp="1"/>
          </p:cNvSpPr>
          <p:nvPr>
            <p:ph type="title"/>
          </p:nvPr>
        </p:nvSpPr>
        <p:spPr>
          <a:xfrm>
            <a:off x="677333" y="609600"/>
            <a:ext cx="10068169" cy="1320800"/>
          </a:xfrm>
        </p:spPr>
        <p:txBody>
          <a:bodyPr/>
          <a:lstStyle/>
          <a:p>
            <a:r>
              <a:rPr kumimoji="1" lang="en-US" altLang="ja-JP" dirty="0">
                <a:latin typeface="+mn-ea"/>
                <a:ea typeface="+mn-ea"/>
              </a:rPr>
              <a:t>Example of the output from FW build environment</a:t>
            </a:r>
            <a:endParaRPr kumimoji="1" lang="ja-JP" altLang="en-US">
              <a:latin typeface="+mn-ea"/>
              <a:ea typeface="+mn-ea"/>
            </a:endParaRPr>
          </a:p>
        </p:txBody>
      </p:sp>
      <p:pic>
        <p:nvPicPr>
          <p:cNvPr id="4" name="図 3">
            <a:extLst>
              <a:ext uri="{FF2B5EF4-FFF2-40B4-BE49-F238E27FC236}">
                <a16:creationId xmlns:a16="http://schemas.microsoft.com/office/drawing/2014/main" id="{3DA3C4B2-5B1A-6648-95D4-4D35F6DFEA4C}"/>
              </a:ext>
            </a:extLst>
          </p:cNvPr>
          <p:cNvPicPr>
            <a:picLocks noChangeAspect="1"/>
          </p:cNvPicPr>
          <p:nvPr/>
        </p:nvPicPr>
        <p:blipFill>
          <a:blip r:embed="rId3"/>
          <a:stretch>
            <a:fillRect/>
          </a:stretch>
        </p:blipFill>
        <p:spPr>
          <a:xfrm>
            <a:off x="677333" y="2162433"/>
            <a:ext cx="9461500" cy="1701800"/>
          </a:xfrm>
          <a:prstGeom prst="rect">
            <a:avLst/>
          </a:prstGeom>
        </p:spPr>
      </p:pic>
      <p:sp>
        <p:nvSpPr>
          <p:cNvPr id="7" name="テキスト ボックス 6">
            <a:extLst>
              <a:ext uri="{FF2B5EF4-FFF2-40B4-BE49-F238E27FC236}">
                <a16:creationId xmlns:a16="http://schemas.microsoft.com/office/drawing/2014/main" id="{1D9CE7EF-ED6A-0044-80A2-6D4204B657F4}"/>
              </a:ext>
            </a:extLst>
          </p:cNvPr>
          <p:cNvSpPr txBox="1"/>
          <p:nvPr/>
        </p:nvSpPr>
        <p:spPr>
          <a:xfrm>
            <a:off x="1736035" y="1865004"/>
            <a:ext cx="6891130" cy="369332"/>
          </a:xfrm>
          <a:prstGeom prst="rect">
            <a:avLst/>
          </a:prstGeom>
          <a:noFill/>
        </p:spPr>
        <p:txBody>
          <a:bodyPr wrap="square" rtlCol="0">
            <a:spAutoFit/>
          </a:bodyPr>
          <a:lstStyle/>
          <a:p>
            <a:r>
              <a:rPr kumimoji="1" lang="en-US" altLang="ja-JP" dirty="0">
                <a:latin typeface="+mn-ea"/>
              </a:rPr>
              <a:t>Examples for folders created by FW build environment</a:t>
            </a:r>
            <a:endParaRPr kumimoji="1" lang="ja-JP" altLang="en-US">
              <a:latin typeface="+mn-ea"/>
            </a:endParaRPr>
          </a:p>
        </p:txBody>
      </p:sp>
      <p:sp>
        <p:nvSpPr>
          <p:cNvPr id="8" name="テキスト ボックス 7">
            <a:extLst>
              <a:ext uri="{FF2B5EF4-FFF2-40B4-BE49-F238E27FC236}">
                <a16:creationId xmlns:a16="http://schemas.microsoft.com/office/drawing/2014/main" id="{C5CC6ED4-AE4C-9D4A-946B-5169C18421AC}"/>
              </a:ext>
            </a:extLst>
          </p:cNvPr>
          <p:cNvSpPr txBox="1"/>
          <p:nvPr/>
        </p:nvSpPr>
        <p:spPr>
          <a:xfrm>
            <a:off x="677333" y="3792330"/>
            <a:ext cx="10303929" cy="304698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dirty="0">
                <a:latin typeface="+mn-ea"/>
              </a:rPr>
              <a:t>The folder 00000600 is for </a:t>
            </a:r>
            <a:r>
              <a:rPr kumimoji="1" lang="en-US" altLang="ja-JP" sz="1600" dirty="0" err="1">
                <a:latin typeface="+mn-ea"/>
              </a:rPr>
              <a:t>deviceID</a:t>
            </a:r>
            <a:r>
              <a:rPr kumimoji="1" lang="en-US" altLang="ja-JP" sz="1600" dirty="0">
                <a:latin typeface="+mn-ea"/>
              </a:rPr>
              <a:t> CP001-0000600 ,and 00000601 is for </a:t>
            </a:r>
            <a:r>
              <a:rPr kumimoji="1" lang="en-US" altLang="ja-JP" sz="1600" dirty="0" err="1">
                <a:latin typeface="+mn-ea"/>
              </a:rPr>
              <a:t>deviceID</a:t>
            </a:r>
            <a:r>
              <a:rPr kumimoji="1" lang="en-US" altLang="ja-JP" sz="1600" dirty="0">
                <a:latin typeface="+mn-ea"/>
              </a:rPr>
              <a:t> 00000601.</a:t>
            </a:r>
            <a:br>
              <a:rPr kumimoji="1" lang="en-US" altLang="ja-JP" sz="1600" dirty="0">
                <a:latin typeface="+mn-ea"/>
              </a:rPr>
            </a:br>
            <a:r>
              <a:rPr kumimoji="1" lang="en-US" altLang="ja-JP" sz="1600" dirty="0">
                <a:latin typeface="+mn-ea"/>
              </a:rPr>
              <a:t>Each folder consists of </a:t>
            </a:r>
            <a:r>
              <a:rPr kumimoji="1" lang="en-US" altLang="ja-JP" sz="1600" dirty="0" err="1">
                <a:latin typeface="+mn-ea"/>
              </a:rPr>
              <a:t>config.json</a:t>
            </a:r>
            <a:r>
              <a:rPr kumimoji="1" lang="en-US" altLang="ja-JP" sz="1600" dirty="0">
                <a:latin typeface="+mn-ea"/>
              </a:rPr>
              <a:t> and carrypark-cp001.production.hex.</a:t>
            </a:r>
          </a:p>
          <a:p>
            <a:pPr marL="285750" indent="-285750">
              <a:buFont typeface="Arial" panose="020B0604020202020204" pitchFamily="34" charset="0"/>
              <a:buChar char="•"/>
            </a:pPr>
            <a:r>
              <a:rPr kumimoji="1" lang="en-US" altLang="ja-JP" sz="1600" dirty="0" err="1">
                <a:latin typeface="+mn-ea"/>
              </a:rPr>
              <a:t>Config.json</a:t>
            </a:r>
            <a:r>
              <a:rPr kumimoji="1" lang="en-US" altLang="ja-JP" sz="1600" dirty="0">
                <a:latin typeface="+mn-ea"/>
              </a:rPr>
              <a:t> is the registration info which has the following data in UTF8.</a:t>
            </a:r>
            <a:br>
              <a:rPr kumimoji="1" lang="en-US" altLang="ja-JP" sz="1600" dirty="0">
                <a:latin typeface="+mn-ea"/>
              </a:rPr>
            </a:br>
            <a:r>
              <a:rPr kumimoji="1" lang="en" altLang="ja-JP" sz="1600" dirty="0">
                <a:latin typeface="+mn-ea"/>
              </a:rPr>
              <a:t>{</a:t>
            </a:r>
            <a:br>
              <a:rPr kumimoji="1" lang="en" altLang="ja-JP" sz="1600" dirty="0">
                <a:latin typeface="+mn-ea"/>
              </a:rPr>
            </a:br>
            <a:r>
              <a:rPr kumimoji="1" lang="en" altLang="ja-JP" sz="1600" dirty="0">
                <a:latin typeface="+mn-ea"/>
              </a:rPr>
              <a:t>"deviceId":"CP001-00000600",</a:t>
            </a:r>
            <a:br>
              <a:rPr kumimoji="1" lang="en" altLang="ja-JP" sz="1600" dirty="0">
                <a:latin typeface="+mn-ea"/>
              </a:rPr>
            </a:br>
            <a:r>
              <a:rPr kumimoji="1" lang="en" altLang="ja-JP" sz="1600" dirty="0">
                <a:latin typeface="+mn-ea"/>
              </a:rPr>
              <a:t>"randomNumberTableId":"00000600",</a:t>
            </a:r>
            <a:br>
              <a:rPr kumimoji="1" lang="en" altLang="ja-JP" sz="1600" dirty="0">
                <a:latin typeface="+mn-ea"/>
              </a:rPr>
            </a:br>
            <a:r>
              <a:rPr kumimoji="1" lang="en" altLang="ja-JP" sz="1600" dirty="0">
                <a:latin typeface="+mn-ea"/>
              </a:rPr>
              <a:t>"randomNumberTable":"aifuaghoh0ahneecaht4EijieXaibairohngeehaechip5aiJeuB5weoNgei7eene2kae7yuyoongeid9Biraid5ahchai6chaikieduBeith2oatiapaem8fa3AJe3eiquaith3geethiexoo1chee1up0poh8quaephaichae7ao2ahxahb2Ogohdooc4oovaiyel5rie0ahPohyiew0nurenaquoal9oiD0tiCheevao0thae5oochaipee9T”</a:t>
            </a:r>
            <a:br>
              <a:rPr kumimoji="1" lang="en" altLang="ja-JP" sz="1600" dirty="0">
                <a:latin typeface="+mn-ea"/>
              </a:rPr>
            </a:br>
            <a:r>
              <a:rPr kumimoji="1" lang="en" altLang="ja-JP" sz="1600" dirty="0">
                <a:latin typeface="+mn-ea"/>
              </a:rPr>
              <a:t>}</a:t>
            </a:r>
          </a:p>
          <a:p>
            <a:pPr marL="285750" indent="-285750">
              <a:buFont typeface="Arial" panose="020B0604020202020204" pitchFamily="34" charset="0"/>
              <a:buChar char="•"/>
            </a:pPr>
            <a:r>
              <a:rPr kumimoji="1" lang="en-US" altLang="ja-JP" sz="1600" dirty="0">
                <a:latin typeface="+mn-ea"/>
              </a:rPr>
              <a:t>carrypark-cp001.production.hex is the binary file to be burnt into the lock device</a:t>
            </a:r>
            <a:endParaRPr kumimoji="1" lang="ja-JP" altLang="en-US" sz="1600">
              <a:latin typeface="+mn-ea"/>
            </a:endParaRPr>
          </a:p>
        </p:txBody>
      </p:sp>
    </p:spTree>
    <p:extLst>
      <p:ext uri="{BB962C8B-B14F-4D97-AF65-F5344CB8AC3E}">
        <p14:creationId xmlns:p14="http://schemas.microsoft.com/office/powerpoint/2010/main" val="98009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8828D-6D7C-0847-BFA3-479D59483D44}"/>
              </a:ext>
            </a:extLst>
          </p:cNvPr>
          <p:cNvSpPr>
            <a:spLocks noGrp="1"/>
          </p:cNvSpPr>
          <p:nvPr>
            <p:ph type="title"/>
          </p:nvPr>
        </p:nvSpPr>
        <p:spPr/>
        <p:txBody>
          <a:bodyPr/>
          <a:lstStyle/>
          <a:p>
            <a:r>
              <a:rPr kumimoji="1" lang="en-US" altLang="ja-JP" dirty="0">
                <a:latin typeface="+mj-ea"/>
              </a:rPr>
              <a:t>Security requirement for Open/Close sequence</a:t>
            </a:r>
            <a:endParaRPr kumimoji="1" lang="ja-JP" altLang="en-US">
              <a:latin typeface="+mj-ea"/>
            </a:endParaRPr>
          </a:p>
        </p:txBody>
      </p:sp>
      <p:sp>
        <p:nvSpPr>
          <p:cNvPr id="3" name="コンテンツ プレースホルダー 2">
            <a:extLst>
              <a:ext uri="{FF2B5EF4-FFF2-40B4-BE49-F238E27FC236}">
                <a16:creationId xmlns:a16="http://schemas.microsoft.com/office/drawing/2014/main" id="{0D0EA28C-60FB-164E-84D0-CBAFBC29D8A6}"/>
              </a:ext>
            </a:extLst>
          </p:cNvPr>
          <p:cNvSpPr>
            <a:spLocks noGrp="1"/>
          </p:cNvSpPr>
          <p:nvPr>
            <p:ph idx="1"/>
          </p:nvPr>
        </p:nvSpPr>
        <p:spPr/>
        <p:txBody>
          <a:bodyPr/>
          <a:lstStyle/>
          <a:p>
            <a:r>
              <a:rPr kumimoji="1" lang="en-US" altLang="ja-JP" dirty="0">
                <a:latin typeface="+mn-ea"/>
              </a:rPr>
              <a:t>Close (CHECKIN) must be allowed only for registered users</a:t>
            </a:r>
          </a:p>
          <a:p>
            <a:pPr lvl="1"/>
            <a:r>
              <a:rPr lang="en-US" altLang="ja-JP" dirty="0">
                <a:latin typeface="+mn-ea"/>
              </a:rPr>
              <a:t>The lock checks whether the application is connected to the right server or not . Because there is the possibility that the application has been copied from the other smartphone illegally</a:t>
            </a:r>
          </a:p>
          <a:p>
            <a:pPr lvl="1"/>
            <a:r>
              <a:rPr lang="en-US" altLang="ja-JP" dirty="0">
                <a:latin typeface="+mn-ea"/>
              </a:rPr>
              <a:t>MD5 hash algorithm with random numbers combination ,using a random number table shared with locks and the server is used. (Due to the limitation of the memory of PIC on a lock, SHA-1/2 cannot be used)</a:t>
            </a:r>
          </a:p>
          <a:p>
            <a:r>
              <a:rPr lang="en-US" altLang="ja-JP" dirty="0">
                <a:latin typeface="+mn-ea"/>
              </a:rPr>
              <a:t> Open(CHECKOUT) must be done only by the user who has checked in</a:t>
            </a:r>
          </a:p>
          <a:p>
            <a:pPr lvl="1"/>
            <a:r>
              <a:rPr lang="en-US" altLang="ja-JP" dirty="0">
                <a:latin typeface="+mn-ea"/>
              </a:rPr>
              <a:t>The lock checks ”key” used at CHECKIN timing when CHECKOUT is requested.</a:t>
            </a:r>
          </a:p>
          <a:p>
            <a:r>
              <a:rPr lang="en-US" altLang="ja-JP" dirty="0">
                <a:latin typeface="+mn-ea"/>
              </a:rPr>
              <a:t>Charging start/stop must be done correctly</a:t>
            </a:r>
          </a:p>
          <a:p>
            <a:pPr lvl="1"/>
            <a:r>
              <a:rPr lang="en-US" altLang="ja-JP" dirty="0">
                <a:latin typeface="+mn-ea"/>
              </a:rPr>
              <a:t>The lock checks whether the application is connected to the server or not.</a:t>
            </a:r>
          </a:p>
          <a:p>
            <a:endParaRPr kumimoji="1" lang="ja-JP" altLang="en-US">
              <a:latin typeface="+mn-ea"/>
            </a:endParaRPr>
          </a:p>
        </p:txBody>
      </p:sp>
    </p:spTree>
    <p:extLst>
      <p:ext uri="{BB962C8B-B14F-4D97-AF65-F5344CB8AC3E}">
        <p14:creationId xmlns:p14="http://schemas.microsoft.com/office/powerpoint/2010/main" val="167639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14F02BA2-8210-234F-A3F7-DAAE183F448E}"/>
              </a:ext>
            </a:extLst>
          </p:cNvPr>
          <p:cNvSpPr>
            <a:spLocks noGrp="1"/>
          </p:cNvSpPr>
          <p:nvPr>
            <p:ph type="title"/>
          </p:nvPr>
        </p:nvSpPr>
        <p:spPr>
          <a:xfrm>
            <a:off x="677334" y="609600"/>
            <a:ext cx="8596668" cy="1320800"/>
          </a:xfrm>
        </p:spPr>
        <p:txBody>
          <a:bodyPr anchor="t">
            <a:normAutofit/>
          </a:bodyPr>
          <a:lstStyle/>
          <a:p>
            <a:br>
              <a:rPr kumimoji="1" lang="en-US" altLang="ja-JP" sz="3200" dirty="0">
                <a:latin typeface="+mj-ea"/>
              </a:rPr>
            </a:br>
            <a:r>
              <a:rPr kumimoji="1" lang="en-US" altLang="ja-JP" sz="3200" dirty="0">
                <a:latin typeface="+mj-ea"/>
              </a:rPr>
              <a:t>Assumed customer operation (Check In)</a:t>
            </a:r>
            <a:endParaRPr kumimoji="1" lang="ja-JP" altLang="en-US" sz="3200">
              <a:latin typeface="+mj-ea"/>
            </a:endParaRPr>
          </a:p>
        </p:txBody>
      </p:sp>
      <p:sp>
        <p:nvSpPr>
          <p:cNvPr id="5" name="コンテンツ プレースホルダー 2">
            <a:extLst>
              <a:ext uri="{FF2B5EF4-FFF2-40B4-BE49-F238E27FC236}">
                <a16:creationId xmlns:a16="http://schemas.microsoft.com/office/drawing/2014/main" id="{55AD635B-1EF5-564F-9512-8CB89BE3F299}"/>
              </a:ext>
            </a:extLst>
          </p:cNvPr>
          <p:cNvSpPr>
            <a:spLocks noGrp="1"/>
          </p:cNvSpPr>
          <p:nvPr>
            <p:ph idx="1"/>
          </p:nvPr>
        </p:nvSpPr>
        <p:spPr>
          <a:xfrm>
            <a:off x="4063160" y="2160589"/>
            <a:ext cx="5207839" cy="3880773"/>
          </a:xfrm>
        </p:spPr>
        <p:txBody>
          <a:bodyPr>
            <a:normAutofit fontScale="92500" lnSpcReduction="20000"/>
          </a:bodyPr>
          <a:lstStyle/>
          <a:p>
            <a:r>
              <a:rPr kumimoji="1" lang="en-US" altLang="ja-JP" sz="1700" dirty="0">
                <a:latin typeface="+mn-ea"/>
              </a:rPr>
              <a:t>DL the APK beforehand</a:t>
            </a:r>
          </a:p>
          <a:p>
            <a:r>
              <a:rPr lang="en-US" altLang="ja-JP" sz="1700" dirty="0">
                <a:latin typeface="+mn-ea"/>
              </a:rPr>
              <a:t>Register her/himself to the Service from the APK with her/his favorite payment method</a:t>
            </a:r>
          </a:p>
          <a:p>
            <a:r>
              <a:rPr lang="en-US" altLang="ja-JP" sz="1700" dirty="0">
                <a:latin typeface="+mn-ea"/>
              </a:rPr>
              <a:t>Visit the location where the lock is installed.</a:t>
            </a:r>
          </a:p>
          <a:p>
            <a:r>
              <a:rPr lang="en-US" altLang="ja-JP" sz="1700" dirty="0">
                <a:latin typeface="+mn-ea"/>
              </a:rPr>
              <a:t>Activate the APK again, login to the service and scan the QR code on the lock</a:t>
            </a:r>
          </a:p>
          <a:p>
            <a:r>
              <a:rPr lang="en-US" altLang="ja-JP" sz="1700" dirty="0">
                <a:latin typeface="+mn-ea"/>
              </a:rPr>
              <a:t>Confirm that the lock device is ready for use</a:t>
            </a:r>
          </a:p>
          <a:p>
            <a:r>
              <a:rPr lang="en-US" altLang="ja-JP" sz="1700" dirty="0">
                <a:latin typeface="+mn-ea"/>
              </a:rPr>
              <a:t>Perform payment for the initial payment</a:t>
            </a:r>
          </a:p>
          <a:p>
            <a:r>
              <a:rPr lang="en-US" altLang="ja-JP" sz="1700" dirty="0">
                <a:latin typeface="+mn-ea"/>
              </a:rPr>
              <a:t>Select “lock”</a:t>
            </a:r>
          </a:p>
          <a:p>
            <a:r>
              <a:rPr lang="en-US" altLang="ja-JP" sz="1700" dirty="0">
                <a:latin typeface="+mn-ea"/>
              </a:rPr>
              <a:t>Put her/his baggage to the lock and latch it manually</a:t>
            </a:r>
          </a:p>
          <a:p>
            <a:r>
              <a:rPr lang="en-US" altLang="ja-JP" sz="1700" dirty="0">
                <a:latin typeface="+mn-ea"/>
              </a:rPr>
              <a:t>Confirm the “locked” message</a:t>
            </a:r>
          </a:p>
          <a:p>
            <a:r>
              <a:rPr lang="en-US" altLang="ja-JP" sz="1700" dirty="0">
                <a:latin typeface="+mn-ea"/>
              </a:rPr>
              <a:t>Leave the venue</a:t>
            </a:r>
          </a:p>
          <a:p>
            <a:endParaRPr lang="en-US" altLang="ja-JP" sz="1700" dirty="0">
              <a:latin typeface="+mn-ea"/>
            </a:endParaRPr>
          </a:p>
        </p:txBody>
      </p:sp>
      <p:pic>
        <p:nvPicPr>
          <p:cNvPr id="6" name="図 5">
            <a:extLst>
              <a:ext uri="{FF2B5EF4-FFF2-40B4-BE49-F238E27FC236}">
                <a16:creationId xmlns:a16="http://schemas.microsoft.com/office/drawing/2014/main" id="{236EF62B-725D-F944-BC81-48F7CA4B14C4}"/>
              </a:ext>
            </a:extLst>
          </p:cNvPr>
          <p:cNvPicPr>
            <a:picLocks noChangeAspect="1"/>
          </p:cNvPicPr>
          <p:nvPr/>
        </p:nvPicPr>
        <p:blipFill rotWithShape="1">
          <a:blip r:embed="rId2"/>
          <a:srcRect l="5781" r="13222"/>
          <a:stretch/>
        </p:blipFill>
        <p:spPr>
          <a:xfrm>
            <a:off x="677334" y="2159331"/>
            <a:ext cx="3144597" cy="3882362"/>
          </a:xfrm>
          <a:prstGeom prst="rect">
            <a:avLst/>
          </a:prstGeom>
        </p:spPr>
      </p:pic>
    </p:spTree>
    <p:extLst>
      <p:ext uri="{BB962C8B-B14F-4D97-AF65-F5344CB8AC3E}">
        <p14:creationId xmlns:p14="http://schemas.microsoft.com/office/powerpoint/2010/main" val="273779956"/>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4758</TotalTime>
  <Words>2003</Words>
  <Application>Microsoft Macintosh PowerPoint</Application>
  <PresentationFormat>ワイド画面</PresentationFormat>
  <Paragraphs>197</Paragraphs>
  <Slides>23</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MS Gothic</vt:lpstr>
      <vt:lpstr>メイリオ</vt:lpstr>
      <vt:lpstr>游ゴシック</vt:lpstr>
      <vt:lpstr>Arial</vt:lpstr>
      <vt:lpstr>Trebuchet MS</vt:lpstr>
      <vt:lpstr>Wingdings 3</vt:lpstr>
      <vt:lpstr>ファセット</vt:lpstr>
      <vt:lpstr>Lock implementation  for CarryPark system</vt:lpstr>
      <vt:lpstr>Definition of system components (assumed)</vt:lpstr>
      <vt:lpstr>System architecture (assumed)</vt:lpstr>
      <vt:lpstr>Assumed process of the delivery of locks</vt:lpstr>
      <vt:lpstr>PowerPoint プレゼンテーション</vt:lpstr>
      <vt:lpstr>PowerPoint プレゼンテーション</vt:lpstr>
      <vt:lpstr>Example of the output from FW build environment</vt:lpstr>
      <vt:lpstr>Security requirement for Open/Close sequence</vt:lpstr>
      <vt:lpstr> Assumed customer operation (Check In)</vt:lpstr>
      <vt:lpstr>CHECK IN sequence</vt:lpstr>
      <vt:lpstr>CHECK IN sequence</vt:lpstr>
      <vt:lpstr>CHECK IN sequence</vt:lpstr>
      <vt:lpstr> Assumed customer operation (Check out)</vt:lpstr>
      <vt:lpstr>CHECK OUT sequence</vt:lpstr>
      <vt:lpstr>CHECK OUT sequence</vt:lpstr>
      <vt:lpstr>How to use random number table and MD5 hash calculation</vt:lpstr>
      <vt:lpstr>How to use random number table and MD5 hash calculation</vt:lpstr>
      <vt:lpstr>How to use random number table and MD5 hash calculation</vt:lpstr>
      <vt:lpstr>Commands and responses applied from CP-001 FW Ver 0.30 </vt:lpstr>
      <vt:lpstr>PowerPoint プレゼンテーション</vt:lpstr>
      <vt:lpstr>PowerPoint プレゼンテーション</vt:lpstr>
      <vt:lpstr>PowerPoint プレゼンテーション</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Lock implementation  for CarryPark system</dc:title>
  <dc:creator>吉本 晃</dc:creator>
  <cp:lastModifiedBy>吉本 晃</cp:lastModifiedBy>
  <cp:revision>5</cp:revision>
  <dcterms:created xsi:type="dcterms:W3CDTF">2020-03-05T04:49:23Z</dcterms:created>
  <dcterms:modified xsi:type="dcterms:W3CDTF">2020-04-09T01:25:15Z</dcterms:modified>
</cp:coreProperties>
</file>